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ico" ContentType="image/x-ico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5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91" r:id="rId18"/>
    <p:sldId id="305" r:id="rId19"/>
    <p:sldId id="292" r:id="rId20"/>
    <p:sldId id="293" r:id="rId21"/>
    <p:sldId id="306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271" r:id="rId34"/>
    <p:sldId id="272" r:id="rId35"/>
    <p:sldId id="274" r:id="rId36"/>
    <p:sldId id="275" r:id="rId37"/>
    <p:sldId id="276" r:id="rId38"/>
    <p:sldId id="277" r:id="rId39"/>
    <p:sldId id="280" r:id="rId40"/>
    <p:sldId id="281" r:id="rId41"/>
    <p:sldId id="282" r:id="rId42"/>
    <p:sldId id="283" r:id="rId43"/>
    <p:sldId id="284" r:id="rId44"/>
    <p:sldId id="285" r:id="rId45"/>
    <p:sldId id="312" r:id="rId46"/>
    <p:sldId id="308" r:id="rId47"/>
    <p:sldId id="311" r:id="rId48"/>
    <p:sldId id="309" r:id="rId49"/>
    <p:sldId id="310" r:id="rId50"/>
    <p:sldId id="286" r:id="rId51"/>
    <p:sldId id="287" r:id="rId52"/>
    <p:sldId id="288" r:id="rId53"/>
    <p:sldId id="289" r:id="rId54"/>
    <p:sldId id="290" r:id="rId55"/>
    <p:sldId id="313" r:id="rId56"/>
    <p:sldId id="314" r:id="rId57"/>
    <p:sldId id="347" r:id="rId58"/>
    <p:sldId id="348" r:id="rId59"/>
    <p:sldId id="349" r:id="rId60"/>
    <p:sldId id="350" r:id="rId61"/>
    <p:sldId id="351" r:id="rId62"/>
    <p:sldId id="353" r:id="rId63"/>
    <p:sldId id="354" r:id="rId64"/>
    <p:sldId id="355" r:id="rId65"/>
    <p:sldId id="356" r:id="rId66"/>
    <p:sldId id="315" r:id="rId67"/>
    <p:sldId id="357" r:id="rId68"/>
    <p:sldId id="360" r:id="rId69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AD9A3B-F097-45CD-AB80-667E27DDDFCA}" type="doc">
      <dgm:prSet loTypeId="urn:microsoft.com/office/officeart/2005/8/layout/equation2" loCatId="process" qsTypeId="urn:microsoft.com/office/officeart/2005/8/quickstyle/simple5" qsCatId="simple" csTypeId="urn:microsoft.com/office/officeart/2005/8/colors/colorful1" csCatId="colorful" phldr="1"/>
      <dgm:spPr/>
    </dgm:pt>
    <dgm:pt modelId="{D152136F-4D2D-497A-BD49-51FA831D46BC}">
      <dgm:prSet phldrT="[Texto]"/>
      <dgm:spPr/>
      <dgm:t>
        <a:bodyPr/>
        <a:lstStyle/>
        <a:p>
          <a:r>
            <a:rPr lang="es-MX" dirty="0" smtClean="0"/>
            <a:t>HTML5</a:t>
          </a:r>
          <a:endParaRPr lang="es-MX" dirty="0"/>
        </a:p>
      </dgm:t>
    </dgm:pt>
    <dgm:pt modelId="{0C306AD0-B60A-4790-BE01-4157BD7D80F6}" type="parTrans" cxnId="{666F1859-C2DD-4754-B56D-C91AF627A6A6}">
      <dgm:prSet/>
      <dgm:spPr/>
      <dgm:t>
        <a:bodyPr/>
        <a:lstStyle/>
        <a:p>
          <a:endParaRPr lang="es-MX"/>
        </a:p>
      </dgm:t>
    </dgm:pt>
    <dgm:pt modelId="{2DA64245-CB39-4C15-9EF1-6C62935FA418}" type="sibTrans" cxnId="{666F1859-C2DD-4754-B56D-C91AF627A6A6}">
      <dgm:prSet/>
      <dgm:spPr/>
      <dgm:t>
        <a:bodyPr/>
        <a:lstStyle/>
        <a:p>
          <a:endParaRPr lang="es-MX"/>
        </a:p>
      </dgm:t>
    </dgm:pt>
    <dgm:pt modelId="{E3D87399-C8B0-4B07-B2A9-7B6CBA2033C3}">
      <dgm:prSet phldrT="[Texto]"/>
      <dgm:spPr/>
      <dgm:t>
        <a:bodyPr/>
        <a:lstStyle/>
        <a:p>
          <a:r>
            <a:rPr lang="es-MX" dirty="0" smtClean="0"/>
            <a:t>CSS3</a:t>
          </a:r>
          <a:endParaRPr lang="es-MX" dirty="0"/>
        </a:p>
      </dgm:t>
    </dgm:pt>
    <dgm:pt modelId="{5F239B16-9EE8-4163-88C5-A35D55AA61F6}" type="parTrans" cxnId="{70DAE0F1-7D6A-4B52-B838-9155C8E99679}">
      <dgm:prSet/>
      <dgm:spPr/>
      <dgm:t>
        <a:bodyPr/>
        <a:lstStyle/>
        <a:p>
          <a:endParaRPr lang="es-MX"/>
        </a:p>
      </dgm:t>
    </dgm:pt>
    <dgm:pt modelId="{AE60D30B-77D8-465D-869F-6FF6C5E3ECC5}" type="sibTrans" cxnId="{70DAE0F1-7D6A-4B52-B838-9155C8E99679}">
      <dgm:prSet/>
      <dgm:spPr/>
      <dgm:t>
        <a:bodyPr/>
        <a:lstStyle/>
        <a:p>
          <a:endParaRPr lang="es-MX"/>
        </a:p>
      </dgm:t>
    </dgm:pt>
    <dgm:pt modelId="{FEE872D7-22BB-4A3F-9CEC-79A4F0EB0642}">
      <dgm:prSet phldrT="[Texto]"/>
      <dgm:spPr/>
      <dgm:t>
        <a:bodyPr/>
        <a:lstStyle/>
        <a:p>
          <a:r>
            <a:rPr lang="es-MX" dirty="0" smtClean="0"/>
            <a:t>Son dos tecnologías diferentes, que se complementan.</a:t>
          </a:r>
        </a:p>
        <a:p>
          <a:r>
            <a:rPr lang="es-MX" dirty="0" smtClean="0"/>
            <a:t>CSS3 no forma parte de las especificaciones de HTML5</a:t>
          </a:r>
          <a:endParaRPr lang="es-MX" dirty="0"/>
        </a:p>
      </dgm:t>
    </dgm:pt>
    <dgm:pt modelId="{B7C2D45D-BEB4-44B4-A4A4-432F0FBCA4EB}" type="parTrans" cxnId="{E17988BD-2350-4757-9F1D-9DF5266D3796}">
      <dgm:prSet/>
      <dgm:spPr/>
      <dgm:t>
        <a:bodyPr/>
        <a:lstStyle/>
        <a:p>
          <a:endParaRPr lang="es-MX"/>
        </a:p>
      </dgm:t>
    </dgm:pt>
    <dgm:pt modelId="{BEE4F8B9-C9D8-4545-9E52-6AA534DEAA0A}" type="sibTrans" cxnId="{E17988BD-2350-4757-9F1D-9DF5266D3796}">
      <dgm:prSet/>
      <dgm:spPr/>
      <dgm:t>
        <a:bodyPr/>
        <a:lstStyle/>
        <a:p>
          <a:endParaRPr lang="es-MX"/>
        </a:p>
      </dgm:t>
    </dgm:pt>
    <dgm:pt modelId="{98C2B4E2-B435-45F4-817E-940B6E2F0FD7}" type="pres">
      <dgm:prSet presAssocID="{F4AD9A3B-F097-45CD-AB80-667E27DDDFCA}" presName="Name0" presStyleCnt="0">
        <dgm:presLayoutVars>
          <dgm:dir/>
          <dgm:resizeHandles val="exact"/>
        </dgm:presLayoutVars>
      </dgm:prSet>
      <dgm:spPr/>
    </dgm:pt>
    <dgm:pt modelId="{4D4CCD6D-DA2C-4164-9E86-2A8A185727B3}" type="pres">
      <dgm:prSet presAssocID="{F4AD9A3B-F097-45CD-AB80-667E27DDDFCA}" presName="vNodes" presStyleCnt="0"/>
      <dgm:spPr/>
    </dgm:pt>
    <dgm:pt modelId="{2E1410AA-1F5F-48E0-B9AE-6DE52D5F5FCB}" type="pres">
      <dgm:prSet presAssocID="{D152136F-4D2D-497A-BD49-51FA831D46B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8C37B0A1-46B8-4B46-8895-8A4E1CEF9FB1}" type="pres">
      <dgm:prSet presAssocID="{2DA64245-CB39-4C15-9EF1-6C62935FA418}" presName="spacerT" presStyleCnt="0"/>
      <dgm:spPr/>
    </dgm:pt>
    <dgm:pt modelId="{C73A8760-512D-4CBB-A79F-4A161F1075C9}" type="pres">
      <dgm:prSet presAssocID="{2DA64245-CB39-4C15-9EF1-6C62935FA418}" presName="sibTrans" presStyleLbl="sibTrans2D1" presStyleIdx="0" presStyleCnt="2"/>
      <dgm:spPr/>
      <dgm:t>
        <a:bodyPr/>
        <a:lstStyle/>
        <a:p>
          <a:endParaRPr lang="es-MX"/>
        </a:p>
      </dgm:t>
    </dgm:pt>
    <dgm:pt modelId="{39FD3515-C0FA-413F-99B1-ABBF70DE70B5}" type="pres">
      <dgm:prSet presAssocID="{2DA64245-CB39-4C15-9EF1-6C62935FA418}" presName="spacerB" presStyleCnt="0"/>
      <dgm:spPr/>
    </dgm:pt>
    <dgm:pt modelId="{ED73F06F-97A2-42B4-8D81-699DDD294003}" type="pres">
      <dgm:prSet presAssocID="{E3D87399-C8B0-4B07-B2A9-7B6CBA2033C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38618701-92B6-494E-A3FB-2F524E3CA22A}" type="pres">
      <dgm:prSet presAssocID="{F4AD9A3B-F097-45CD-AB80-667E27DDDFCA}" presName="sibTransLast" presStyleLbl="sibTrans2D1" presStyleIdx="1" presStyleCnt="2"/>
      <dgm:spPr/>
      <dgm:t>
        <a:bodyPr/>
        <a:lstStyle/>
        <a:p>
          <a:endParaRPr lang="es-MX"/>
        </a:p>
      </dgm:t>
    </dgm:pt>
    <dgm:pt modelId="{17B813CB-406D-4F82-BE07-7026EA4910A5}" type="pres">
      <dgm:prSet presAssocID="{F4AD9A3B-F097-45CD-AB80-667E27DDDFCA}" presName="connectorText" presStyleLbl="sibTrans2D1" presStyleIdx="1" presStyleCnt="2"/>
      <dgm:spPr/>
      <dgm:t>
        <a:bodyPr/>
        <a:lstStyle/>
        <a:p>
          <a:endParaRPr lang="es-MX"/>
        </a:p>
      </dgm:t>
    </dgm:pt>
    <dgm:pt modelId="{9E177C21-7834-45B4-836D-0DBB3B2CC712}" type="pres">
      <dgm:prSet presAssocID="{F4AD9A3B-F097-45CD-AB80-667E27DDDFCA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B65DB35C-F8B3-4DBF-A6EF-73D78A6A072C}" type="presOf" srcId="{E3D87399-C8B0-4B07-B2A9-7B6CBA2033C3}" destId="{ED73F06F-97A2-42B4-8D81-699DDD294003}" srcOrd="0" destOrd="0" presId="urn:microsoft.com/office/officeart/2005/8/layout/equation2"/>
    <dgm:cxn modelId="{4EFB8055-105F-46A1-BFC1-CD3489ECC26F}" type="presOf" srcId="{AE60D30B-77D8-465D-869F-6FF6C5E3ECC5}" destId="{17B813CB-406D-4F82-BE07-7026EA4910A5}" srcOrd="1" destOrd="0" presId="urn:microsoft.com/office/officeart/2005/8/layout/equation2"/>
    <dgm:cxn modelId="{EA1D827A-ED29-43BD-A53F-219A514DD373}" type="presOf" srcId="{2DA64245-CB39-4C15-9EF1-6C62935FA418}" destId="{C73A8760-512D-4CBB-A79F-4A161F1075C9}" srcOrd="0" destOrd="0" presId="urn:microsoft.com/office/officeart/2005/8/layout/equation2"/>
    <dgm:cxn modelId="{C67BF865-5A95-4FC0-90FC-A8EFA23EA0D9}" type="presOf" srcId="{D152136F-4D2D-497A-BD49-51FA831D46BC}" destId="{2E1410AA-1F5F-48E0-B9AE-6DE52D5F5FCB}" srcOrd="0" destOrd="0" presId="urn:microsoft.com/office/officeart/2005/8/layout/equation2"/>
    <dgm:cxn modelId="{CEEE0125-7F54-4A2E-9980-69F1B9DFB7BA}" type="presOf" srcId="{F4AD9A3B-F097-45CD-AB80-667E27DDDFCA}" destId="{98C2B4E2-B435-45F4-817E-940B6E2F0FD7}" srcOrd="0" destOrd="0" presId="urn:microsoft.com/office/officeart/2005/8/layout/equation2"/>
    <dgm:cxn modelId="{638CDA3B-A005-4F50-886D-D954138D54D8}" type="presOf" srcId="{FEE872D7-22BB-4A3F-9CEC-79A4F0EB0642}" destId="{9E177C21-7834-45B4-836D-0DBB3B2CC712}" srcOrd="0" destOrd="0" presId="urn:microsoft.com/office/officeart/2005/8/layout/equation2"/>
    <dgm:cxn modelId="{E17988BD-2350-4757-9F1D-9DF5266D3796}" srcId="{F4AD9A3B-F097-45CD-AB80-667E27DDDFCA}" destId="{FEE872D7-22BB-4A3F-9CEC-79A4F0EB0642}" srcOrd="2" destOrd="0" parTransId="{B7C2D45D-BEB4-44B4-A4A4-432F0FBCA4EB}" sibTransId="{BEE4F8B9-C9D8-4545-9E52-6AA534DEAA0A}"/>
    <dgm:cxn modelId="{70DAE0F1-7D6A-4B52-B838-9155C8E99679}" srcId="{F4AD9A3B-F097-45CD-AB80-667E27DDDFCA}" destId="{E3D87399-C8B0-4B07-B2A9-7B6CBA2033C3}" srcOrd="1" destOrd="0" parTransId="{5F239B16-9EE8-4163-88C5-A35D55AA61F6}" sibTransId="{AE60D30B-77D8-465D-869F-6FF6C5E3ECC5}"/>
    <dgm:cxn modelId="{6BDDFA14-7336-42E3-8869-B818F2B40268}" type="presOf" srcId="{AE60D30B-77D8-465D-869F-6FF6C5E3ECC5}" destId="{38618701-92B6-494E-A3FB-2F524E3CA22A}" srcOrd="0" destOrd="0" presId="urn:microsoft.com/office/officeart/2005/8/layout/equation2"/>
    <dgm:cxn modelId="{666F1859-C2DD-4754-B56D-C91AF627A6A6}" srcId="{F4AD9A3B-F097-45CD-AB80-667E27DDDFCA}" destId="{D152136F-4D2D-497A-BD49-51FA831D46BC}" srcOrd="0" destOrd="0" parTransId="{0C306AD0-B60A-4790-BE01-4157BD7D80F6}" sibTransId="{2DA64245-CB39-4C15-9EF1-6C62935FA418}"/>
    <dgm:cxn modelId="{09BAAEDE-0C53-4D8C-B576-0E670CE2E4FA}" type="presParOf" srcId="{98C2B4E2-B435-45F4-817E-940B6E2F0FD7}" destId="{4D4CCD6D-DA2C-4164-9E86-2A8A185727B3}" srcOrd="0" destOrd="0" presId="urn:microsoft.com/office/officeart/2005/8/layout/equation2"/>
    <dgm:cxn modelId="{75CAD56A-2B03-4C8F-9BBB-DB219B0321F3}" type="presParOf" srcId="{4D4CCD6D-DA2C-4164-9E86-2A8A185727B3}" destId="{2E1410AA-1F5F-48E0-B9AE-6DE52D5F5FCB}" srcOrd="0" destOrd="0" presId="urn:microsoft.com/office/officeart/2005/8/layout/equation2"/>
    <dgm:cxn modelId="{1EC15E87-747E-4209-B628-39E5DEF033C5}" type="presParOf" srcId="{4D4CCD6D-DA2C-4164-9E86-2A8A185727B3}" destId="{8C37B0A1-46B8-4B46-8895-8A4E1CEF9FB1}" srcOrd="1" destOrd="0" presId="urn:microsoft.com/office/officeart/2005/8/layout/equation2"/>
    <dgm:cxn modelId="{2DF6B7DC-4C4B-4D60-9187-593D004B9E7E}" type="presParOf" srcId="{4D4CCD6D-DA2C-4164-9E86-2A8A185727B3}" destId="{C73A8760-512D-4CBB-A79F-4A161F1075C9}" srcOrd="2" destOrd="0" presId="urn:microsoft.com/office/officeart/2005/8/layout/equation2"/>
    <dgm:cxn modelId="{1919C6D4-4DD0-41B5-9E10-002B1756D923}" type="presParOf" srcId="{4D4CCD6D-DA2C-4164-9E86-2A8A185727B3}" destId="{39FD3515-C0FA-413F-99B1-ABBF70DE70B5}" srcOrd="3" destOrd="0" presId="urn:microsoft.com/office/officeart/2005/8/layout/equation2"/>
    <dgm:cxn modelId="{2AB79ADB-33F8-47CF-9E8A-DE6E819AE630}" type="presParOf" srcId="{4D4CCD6D-DA2C-4164-9E86-2A8A185727B3}" destId="{ED73F06F-97A2-42B4-8D81-699DDD294003}" srcOrd="4" destOrd="0" presId="urn:microsoft.com/office/officeart/2005/8/layout/equation2"/>
    <dgm:cxn modelId="{6630027C-D3C4-4298-A2A2-A324746242CD}" type="presParOf" srcId="{98C2B4E2-B435-45F4-817E-940B6E2F0FD7}" destId="{38618701-92B6-494E-A3FB-2F524E3CA22A}" srcOrd="1" destOrd="0" presId="urn:microsoft.com/office/officeart/2005/8/layout/equation2"/>
    <dgm:cxn modelId="{43480AED-607C-46E1-84C6-621B7A2F582A}" type="presParOf" srcId="{38618701-92B6-494E-A3FB-2F524E3CA22A}" destId="{17B813CB-406D-4F82-BE07-7026EA4910A5}" srcOrd="0" destOrd="0" presId="urn:microsoft.com/office/officeart/2005/8/layout/equation2"/>
    <dgm:cxn modelId="{446798A2-72FF-4992-A693-440B32270022}" type="presParOf" srcId="{98C2B4E2-B435-45F4-817E-940B6E2F0FD7}" destId="{9E177C21-7834-45B4-836D-0DBB3B2CC71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410AA-1F5F-48E0-B9AE-6DE52D5F5FCB}">
      <dsp:nvSpPr>
        <dsp:cNvPr id="0" name=""/>
        <dsp:cNvSpPr/>
      </dsp:nvSpPr>
      <dsp:spPr>
        <a:xfrm>
          <a:off x="382488" y="1472"/>
          <a:ext cx="1480839" cy="148083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600" kern="1200" dirty="0" smtClean="0"/>
            <a:t>HTML5</a:t>
          </a:r>
          <a:endParaRPr lang="es-MX" sz="2600" kern="1200" dirty="0"/>
        </a:p>
      </dsp:txBody>
      <dsp:txXfrm>
        <a:off x="599352" y="218336"/>
        <a:ext cx="1047111" cy="1047111"/>
      </dsp:txXfrm>
    </dsp:sp>
    <dsp:sp modelId="{C73A8760-512D-4CBB-A79F-4A161F1075C9}">
      <dsp:nvSpPr>
        <dsp:cNvPr id="0" name=""/>
        <dsp:cNvSpPr/>
      </dsp:nvSpPr>
      <dsp:spPr>
        <a:xfrm>
          <a:off x="693464" y="1602556"/>
          <a:ext cx="858887" cy="858887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400" kern="1200"/>
        </a:p>
      </dsp:txBody>
      <dsp:txXfrm>
        <a:off x="807309" y="1930994"/>
        <a:ext cx="631197" cy="202011"/>
      </dsp:txXfrm>
    </dsp:sp>
    <dsp:sp modelId="{ED73F06F-97A2-42B4-8D81-699DDD294003}">
      <dsp:nvSpPr>
        <dsp:cNvPr id="0" name=""/>
        <dsp:cNvSpPr/>
      </dsp:nvSpPr>
      <dsp:spPr>
        <a:xfrm>
          <a:off x="382488" y="2581687"/>
          <a:ext cx="1480839" cy="148083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600" kern="1200" dirty="0" smtClean="0"/>
            <a:t>CSS3</a:t>
          </a:r>
          <a:endParaRPr lang="es-MX" sz="2600" kern="1200" dirty="0"/>
        </a:p>
      </dsp:txBody>
      <dsp:txXfrm>
        <a:off x="599352" y="2798551"/>
        <a:ext cx="1047111" cy="1047111"/>
      </dsp:txXfrm>
    </dsp:sp>
    <dsp:sp modelId="{38618701-92B6-494E-A3FB-2F524E3CA22A}">
      <dsp:nvSpPr>
        <dsp:cNvPr id="0" name=""/>
        <dsp:cNvSpPr/>
      </dsp:nvSpPr>
      <dsp:spPr>
        <a:xfrm>
          <a:off x="2085454" y="1756563"/>
          <a:ext cx="470907" cy="5508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2100" kern="1200"/>
        </a:p>
      </dsp:txBody>
      <dsp:txXfrm>
        <a:off x="2085454" y="1866737"/>
        <a:ext cx="329635" cy="330524"/>
      </dsp:txXfrm>
    </dsp:sp>
    <dsp:sp modelId="{9E177C21-7834-45B4-836D-0DBB3B2CC712}">
      <dsp:nvSpPr>
        <dsp:cNvPr id="0" name=""/>
        <dsp:cNvSpPr/>
      </dsp:nvSpPr>
      <dsp:spPr>
        <a:xfrm>
          <a:off x="2751832" y="551160"/>
          <a:ext cx="2961679" cy="2961679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900" kern="1200" dirty="0" smtClean="0"/>
            <a:t>Son dos tecnologías diferentes, que se complementan.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900" kern="1200" dirty="0" smtClean="0"/>
            <a:t>CSS3 no forma parte de las especificaciones de HTML5</a:t>
          </a:r>
          <a:endParaRPr lang="es-MX" sz="1900" kern="1200" dirty="0"/>
        </a:p>
      </dsp:txBody>
      <dsp:txXfrm>
        <a:off x="3185560" y="984888"/>
        <a:ext cx="2094223" cy="2094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D4559-6D2C-40CA-A74E-5966B83221B0}" type="datetimeFigureOut">
              <a:rPr lang="es-MX" smtClean="0"/>
              <a:t>11/12/2013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FE531-3630-4D19-A482-CD79D972E30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298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FE531-3630-4D19-A482-CD79D972E30A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3691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FE531-3630-4D19-A482-CD79D972E30A}" type="slidenum">
              <a:rPr lang="es-MX" smtClean="0"/>
              <a:t>41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4934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4B01-5086-42D5-887E-2983E2EF243D}" type="datetimeFigureOut">
              <a:rPr lang="es-MX" smtClean="0"/>
              <a:t>11/12/2013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3D3F-9E9A-4238-AA32-39EA59D95C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6411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4B01-5086-42D5-887E-2983E2EF243D}" type="datetimeFigureOut">
              <a:rPr lang="es-MX" smtClean="0"/>
              <a:t>11/12/2013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3D3F-9E9A-4238-AA32-39EA59D95C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9291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4B01-5086-42D5-887E-2983E2EF243D}" type="datetimeFigureOut">
              <a:rPr lang="es-MX" smtClean="0"/>
              <a:t>11/12/2013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3D3F-9E9A-4238-AA32-39EA59D95C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9530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4B01-5086-42D5-887E-2983E2EF243D}" type="datetimeFigureOut">
              <a:rPr lang="es-MX" smtClean="0"/>
              <a:t>11/12/2013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3D3F-9E9A-4238-AA32-39EA59D95C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9867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4B01-5086-42D5-887E-2983E2EF243D}" type="datetimeFigureOut">
              <a:rPr lang="es-MX" smtClean="0"/>
              <a:t>11/12/2013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3D3F-9E9A-4238-AA32-39EA59D95C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4166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4B01-5086-42D5-887E-2983E2EF243D}" type="datetimeFigureOut">
              <a:rPr lang="es-MX" smtClean="0"/>
              <a:t>11/12/2013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3D3F-9E9A-4238-AA32-39EA59D95C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836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4B01-5086-42D5-887E-2983E2EF243D}" type="datetimeFigureOut">
              <a:rPr lang="es-MX" smtClean="0"/>
              <a:t>11/12/2013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3D3F-9E9A-4238-AA32-39EA59D95C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36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4B01-5086-42D5-887E-2983E2EF243D}" type="datetimeFigureOut">
              <a:rPr lang="es-MX" smtClean="0"/>
              <a:t>11/12/2013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3D3F-9E9A-4238-AA32-39EA59D95C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28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4B01-5086-42D5-887E-2983E2EF243D}" type="datetimeFigureOut">
              <a:rPr lang="es-MX" smtClean="0"/>
              <a:t>11/12/2013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3D3F-9E9A-4238-AA32-39EA59D95C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2656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4B01-5086-42D5-887E-2983E2EF243D}" type="datetimeFigureOut">
              <a:rPr lang="es-MX" smtClean="0"/>
              <a:t>11/12/2013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3D3F-9E9A-4238-AA32-39EA59D95C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2172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4B01-5086-42D5-887E-2983E2EF243D}" type="datetimeFigureOut">
              <a:rPr lang="es-MX" smtClean="0"/>
              <a:t>11/12/2013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3D3F-9E9A-4238-AA32-39EA59D95C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4946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54B01-5086-42D5-887E-2983E2EF243D}" type="datetimeFigureOut">
              <a:rPr lang="es-MX" smtClean="0"/>
              <a:t>11/12/2013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63D3F-9E9A-4238-AA32-39EA59D95C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750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riptbc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riptbc.com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://www.scriptbc.com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riptbc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riptbc.com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riptbc.com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riptbc.co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riptbc.com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nkedin.com/in/desarrollobc" TargetMode="External"/><Relationship Id="rId3" Type="http://schemas.openxmlformats.org/officeDocument/2006/relationships/image" Target="../media/image53.png"/><Relationship Id="rId7" Type="http://schemas.openxmlformats.org/officeDocument/2006/relationships/hyperlink" Target="http://www.youtube.com/scriptbc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acebook.com/scriptbc" TargetMode="External"/><Relationship Id="rId5" Type="http://schemas.openxmlformats.org/officeDocument/2006/relationships/image" Target="../media/image55.png"/><Relationship Id="rId10" Type="http://schemas.openxmlformats.org/officeDocument/2006/relationships/hyperlink" Target="http://www.scriptbc.com/" TargetMode="External"/><Relationship Id="rId4" Type="http://schemas.openxmlformats.org/officeDocument/2006/relationships/image" Target="../media/image54.png"/><Relationship Id="rId9" Type="http://schemas.openxmlformats.org/officeDocument/2006/relationships/image" Target="../media/image56.ico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iptbc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260648"/>
            <a:ext cx="7772400" cy="1470025"/>
          </a:xfrm>
        </p:spPr>
        <p:txBody>
          <a:bodyPr/>
          <a:lstStyle/>
          <a:p>
            <a:r>
              <a:rPr lang="es-MX" dirty="0" smtClean="0"/>
              <a:t>Políticas de Uso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899592" y="1700808"/>
            <a:ext cx="7704856" cy="4680520"/>
          </a:xfrm>
        </p:spPr>
        <p:txBody>
          <a:bodyPr>
            <a:normAutofit fontScale="85000" lnSpcReduction="10000"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Recuerda que el uso de esta presentación es libre, siempre y cuando no olvides mencionar a la fuente principal </a:t>
            </a:r>
            <a:r>
              <a:rPr lang="es-MX" dirty="0" err="1">
                <a:solidFill>
                  <a:schemeClr val="tx1"/>
                </a:solidFill>
              </a:rPr>
              <a:t>ScriptBC</a:t>
            </a:r>
            <a:r>
              <a:rPr lang="es-MX" dirty="0">
                <a:solidFill>
                  <a:schemeClr val="tx1"/>
                </a:solidFill>
              </a:rPr>
              <a:t> y su </a:t>
            </a:r>
            <a:r>
              <a:rPr lang="es-MX" dirty="0" smtClean="0">
                <a:solidFill>
                  <a:schemeClr val="tx1"/>
                </a:solidFill>
              </a:rPr>
              <a:t> </a:t>
            </a:r>
            <a:r>
              <a:rPr lang="es-MX" b="1" dirty="0" smtClean="0">
                <a:solidFill>
                  <a:schemeClr val="tx1"/>
                </a:solidFill>
              </a:rPr>
              <a:t>Director</a:t>
            </a:r>
            <a:r>
              <a:rPr lang="es-MX" b="1" dirty="0">
                <a:solidFill>
                  <a:schemeClr val="tx1"/>
                </a:solidFill>
              </a:rPr>
              <a:t> Homero Raúl Vargas Cruz</a:t>
            </a:r>
            <a:r>
              <a:rPr lang="es-MX" dirty="0">
                <a:solidFill>
                  <a:schemeClr val="tx1"/>
                </a:solidFill>
              </a:rPr>
              <a:t>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Queda estrictamente </a:t>
            </a:r>
            <a:r>
              <a:rPr lang="es-MX" dirty="0" smtClean="0">
                <a:solidFill>
                  <a:schemeClr val="tx1"/>
                </a:solidFill>
              </a:rPr>
              <a:t>prohibido eliminar</a:t>
            </a:r>
            <a:r>
              <a:rPr lang="es-MX" dirty="0">
                <a:solidFill>
                  <a:schemeClr val="tx1"/>
                </a:solidFill>
              </a:rPr>
              <a:t> los vínculos de enlace a ScriptBC.com.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Si lo deseas puedes descargar y modificar  el contenido sin las alteraciones previamente establecidas.</a:t>
            </a:r>
          </a:p>
          <a:p>
            <a:r>
              <a:rPr lang="es-MX" dirty="0"/>
              <a:t>POR TU HONRADEZ, EL EQUIPO DE </a:t>
            </a:r>
            <a:r>
              <a:rPr lang="es-MX" dirty="0">
                <a:solidFill>
                  <a:srgbClr val="7030A0"/>
                </a:solidFill>
                <a:hlinkClick r:id="rId2"/>
              </a:rPr>
              <a:t>SCRIPT BC </a:t>
            </a:r>
            <a:r>
              <a:rPr lang="es-MX" dirty="0"/>
              <a:t>Y LA COMUNIDAD WEB TE AGRADECE.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27974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Suponga el siguiente código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" t="10516" r="67761" b="60317"/>
          <a:stretch/>
        </p:blipFill>
        <p:spPr bwMode="auto">
          <a:xfrm>
            <a:off x="539552" y="1540946"/>
            <a:ext cx="7932596" cy="4721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Lo que veremos en el navegador será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0" r="85885" b="75663"/>
          <a:stretch/>
        </p:blipFill>
        <p:spPr bwMode="auto">
          <a:xfrm>
            <a:off x="251520" y="2204864"/>
            <a:ext cx="3456384" cy="27377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Abrir llave"/>
          <p:cNvSpPr/>
          <p:nvPr/>
        </p:nvSpPr>
        <p:spPr>
          <a:xfrm>
            <a:off x="2843808" y="2204864"/>
            <a:ext cx="576064" cy="3168352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7" t="38307" r="18453" b="14286"/>
          <a:stretch/>
        </p:blipFill>
        <p:spPr bwMode="auto">
          <a:xfrm>
            <a:off x="3419872" y="2620390"/>
            <a:ext cx="5546335" cy="23222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Modelo de caja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3754760" cy="4525963"/>
          </a:xfrm>
        </p:spPr>
        <p:txBody>
          <a:bodyPr/>
          <a:lstStyle/>
          <a:p>
            <a:r>
              <a:rPr lang="es-MX" dirty="0" smtClean="0"/>
              <a:t>Todas las reglas que especifican la disposición en la que será organizada una página web, se le denomina «Modelo ce Caja» </a:t>
            </a:r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628800"/>
            <a:ext cx="4697266" cy="3960440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5396377" y="206084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&lt;</a:t>
            </a:r>
            <a:r>
              <a:rPr lang="es-MX" b="1" dirty="0" smtClean="0"/>
              <a:t>HEADER&gt;</a:t>
            </a:r>
            <a:endParaRPr lang="es-MX" b="1" dirty="0"/>
          </a:p>
        </p:txBody>
      </p:sp>
      <p:sp>
        <p:nvSpPr>
          <p:cNvPr id="8" name="7 CuadroTexto"/>
          <p:cNvSpPr txBox="1"/>
          <p:nvPr/>
        </p:nvSpPr>
        <p:spPr>
          <a:xfrm>
            <a:off x="4324819" y="323968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&lt;SECTION&gt;</a:t>
            </a:r>
            <a:endParaRPr lang="es-MX" b="1" dirty="0"/>
          </a:p>
        </p:txBody>
      </p:sp>
      <p:sp>
        <p:nvSpPr>
          <p:cNvPr id="9" name="8 CuadroTexto"/>
          <p:cNvSpPr txBox="1"/>
          <p:nvPr/>
        </p:nvSpPr>
        <p:spPr>
          <a:xfrm>
            <a:off x="7380312" y="287035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    &lt;ASIDE&gt;</a:t>
            </a:r>
            <a:endParaRPr lang="es-MX" b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5638208" y="4434027"/>
            <a:ext cx="217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smtClean="0"/>
              <a:t>&lt;FOOTER&gt;</a:t>
            </a:r>
            <a:endParaRPr lang="es-MX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5764979" y="305502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&lt;SECTION&gt;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PERO… antes de aplicar estilos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¿Te parece si vemos algunos conceptos?</a:t>
            </a:r>
          </a:p>
          <a:p>
            <a:endParaRPr lang="es-MX" dirty="0"/>
          </a:p>
          <a:p>
            <a:r>
              <a:rPr lang="es-MX" sz="4400" b="1" dirty="0" smtClean="0">
                <a:latin typeface="3Dumb" pitchFamily="2" charset="0"/>
                <a:ea typeface="3Dumb" pitchFamily="2" charset="0"/>
              </a:rPr>
              <a:t>CSS3</a:t>
            </a:r>
          </a:p>
          <a:p>
            <a:pPr lvl="1"/>
            <a:r>
              <a:rPr lang="es-MX" b="1" dirty="0" smtClean="0">
                <a:latin typeface="+mj-lt"/>
                <a:ea typeface="3Dumb" pitchFamily="2" charset="0"/>
              </a:rPr>
              <a:t>Sobre-escribe los estilos básicos del navegador.</a:t>
            </a:r>
          </a:p>
          <a:p>
            <a:pPr lvl="1"/>
            <a:r>
              <a:rPr lang="es-MX" b="1" dirty="0" smtClean="0">
                <a:latin typeface="+mj-lt"/>
                <a:ea typeface="3Dumb" pitchFamily="2" charset="0"/>
              </a:rPr>
              <a:t>Puede crear nuevos estilos.</a:t>
            </a:r>
          </a:p>
          <a:p>
            <a:pPr lvl="1"/>
            <a:r>
              <a:rPr lang="es-MX" b="1" dirty="0" smtClean="0">
                <a:latin typeface="+mj-lt"/>
                <a:ea typeface="3Dumb" pitchFamily="2" charset="0"/>
              </a:rPr>
              <a:t>Se pueden combinar los estilos para hacer cosas GENIALES.</a:t>
            </a:r>
          </a:p>
          <a:p>
            <a:pPr lvl="1"/>
            <a:endParaRPr lang="es-MX" b="1" dirty="0">
              <a:latin typeface="+mj-lt"/>
              <a:ea typeface="3Dumb" pitchFamily="2" charset="0"/>
            </a:endParaRPr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smtClean="0"/>
              <a:t>Estilos en línea</a:t>
            </a:r>
            <a:endParaRPr lang="es-MX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Forma</a:t>
            </a:r>
          </a:p>
          <a:p>
            <a:pPr lvl="1"/>
            <a:r>
              <a:rPr lang="es-MX" sz="2400" dirty="0" smtClean="0"/>
              <a:t>Simple.</a:t>
            </a:r>
          </a:p>
          <a:p>
            <a:pPr lvl="1"/>
            <a:r>
              <a:rPr lang="es-MX" sz="2400" dirty="0" smtClean="0"/>
              <a:t>Rudimentaria.</a:t>
            </a:r>
          </a:p>
          <a:p>
            <a:pPr lvl="1"/>
            <a:r>
              <a:rPr lang="es-MX" sz="2400" dirty="0" smtClean="0"/>
              <a:t>Poco práctica.</a:t>
            </a:r>
          </a:p>
          <a:p>
            <a:pPr lvl="1"/>
            <a:endParaRPr lang="es-MX" sz="2400" dirty="0" smtClean="0"/>
          </a:p>
          <a:p>
            <a:pPr lvl="1"/>
            <a:endParaRPr lang="es-MX" sz="2400" dirty="0"/>
          </a:p>
          <a:p>
            <a:pPr lvl="1"/>
            <a:endParaRPr lang="es-MX" sz="2400" dirty="0" smtClean="0"/>
          </a:p>
          <a:p>
            <a:pPr lvl="1"/>
            <a:endParaRPr lang="es-MX" sz="2400" dirty="0"/>
          </a:p>
          <a:p>
            <a:pPr lvl="1"/>
            <a:r>
              <a:rPr lang="es-MX" sz="2400" dirty="0" smtClean="0"/>
              <a:t>Pero lo podemos ocupara para una vista rápida de un estilo que deseemos implementar.</a:t>
            </a:r>
          </a:p>
          <a:p>
            <a:pPr marL="457200" lvl="1" indent="0">
              <a:buNone/>
            </a:pPr>
            <a:endParaRPr lang="es-MX" dirty="0" smtClean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9" t="24953" r="58391" b="72514"/>
          <a:stretch/>
        </p:blipFill>
        <p:spPr bwMode="auto">
          <a:xfrm>
            <a:off x="323528" y="4180609"/>
            <a:ext cx="8496944" cy="35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2555776" y="3717032"/>
            <a:ext cx="2232248" cy="1368152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Estilos embebidos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/>
              <a:t>Una mejor alternativa es insertar los estilos en la cabecera del documento y luego </a:t>
            </a:r>
            <a:r>
              <a:rPr lang="es-MX" sz="2800" dirty="0" smtClean="0"/>
              <a:t>usar referencias </a:t>
            </a:r>
            <a:r>
              <a:rPr lang="es-MX" sz="2800" dirty="0"/>
              <a:t>para afectar los elementos HTML correspondientes:</a:t>
            </a:r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" t="10985" r="69992" b="62103"/>
          <a:stretch/>
        </p:blipFill>
        <p:spPr bwMode="auto">
          <a:xfrm>
            <a:off x="1763688" y="2962812"/>
            <a:ext cx="5649029" cy="3418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6 Conector recto"/>
          <p:cNvCxnSpPr/>
          <p:nvPr/>
        </p:nvCxnSpPr>
        <p:spPr>
          <a:xfrm flipH="1">
            <a:off x="1547664" y="3645024"/>
            <a:ext cx="1296144" cy="64807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flipH="1" flipV="1">
            <a:off x="1547664" y="4299756"/>
            <a:ext cx="1296144" cy="8574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107504" y="3429000"/>
            <a:ext cx="1440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i="1" dirty="0" smtClean="0"/>
              <a:t>Colocado entre las etiquetas &lt;head&gt; y &lt;/head&gt;</a:t>
            </a:r>
            <a:endParaRPr lang="es-MX" sz="2400" i="1" dirty="0"/>
          </a:p>
        </p:txBody>
      </p:sp>
      <p:cxnSp>
        <p:nvCxnSpPr>
          <p:cNvPr id="12" name="11 Conector recto de flecha"/>
          <p:cNvCxnSpPr/>
          <p:nvPr/>
        </p:nvCxnSpPr>
        <p:spPr>
          <a:xfrm>
            <a:off x="6228184" y="4672070"/>
            <a:ext cx="144016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7559824" y="3789040"/>
            <a:ext cx="14766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i="1" dirty="0" smtClean="0"/>
              <a:t>Ahora todas las etiquetas &lt;p&gt;&lt;/p&gt; se verán afectadas</a:t>
            </a:r>
            <a:endParaRPr lang="es-MX" sz="2000" b="1" i="1" dirty="0"/>
          </a:p>
        </p:txBody>
      </p:sp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Archivos  Externos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 smtClean="0"/>
              <a:t>Este tiene mas ventajas que el método de estilos embebidos</a:t>
            </a:r>
          </a:p>
          <a:p>
            <a:endParaRPr lang="es-MX" dirty="0" smtClean="0"/>
          </a:p>
          <a:p>
            <a:r>
              <a:rPr lang="es-MX" dirty="0" smtClean="0"/>
              <a:t>Para facilitar la actualización de los estilos está el método de archivos externos</a:t>
            </a:r>
          </a:p>
          <a:p>
            <a:endParaRPr lang="es-MX" dirty="0" smtClean="0"/>
          </a:p>
          <a:p>
            <a:r>
              <a:rPr lang="es-MX" dirty="0" smtClean="0"/>
              <a:t>Se implementa mediante el uso de la etiqueta &lt;link&gt;</a:t>
            </a:r>
          </a:p>
          <a:p>
            <a:endParaRPr lang="es-MX" dirty="0"/>
          </a:p>
          <a:p>
            <a:pPr marL="0" indent="0" algn="r">
              <a:buNone/>
            </a:pPr>
            <a:r>
              <a:rPr lang="es-MX" dirty="0" smtClean="0"/>
              <a:t>Suponga que….</a:t>
            </a:r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sp>
        <p:nvSpPr>
          <p:cNvPr id="5" name="4 Rectángulo redondeado"/>
          <p:cNvSpPr/>
          <p:nvPr/>
        </p:nvSpPr>
        <p:spPr>
          <a:xfrm>
            <a:off x="301049" y="1719033"/>
            <a:ext cx="1440160" cy="20162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Página 1</a:t>
            </a:r>
            <a:endParaRPr lang="es-MX" dirty="0"/>
          </a:p>
        </p:txBody>
      </p:sp>
      <p:sp>
        <p:nvSpPr>
          <p:cNvPr id="8" name="7 Rectángulo redondeado"/>
          <p:cNvSpPr/>
          <p:nvPr/>
        </p:nvSpPr>
        <p:spPr>
          <a:xfrm>
            <a:off x="1344007" y="404664"/>
            <a:ext cx="1440160" cy="20162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Página 2</a:t>
            </a:r>
            <a:endParaRPr lang="es-MX" dirty="0"/>
          </a:p>
        </p:txBody>
      </p:sp>
      <p:sp>
        <p:nvSpPr>
          <p:cNvPr id="7" name="6 Rectángulo redondeado"/>
          <p:cNvSpPr/>
          <p:nvPr/>
        </p:nvSpPr>
        <p:spPr>
          <a:xfrm>
            <a:off x="2195736" y="1719033"/>
            <a:ext cx="1440160" cy="20162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Página 3</a:t>
            </a:r>
            <a:endParaRPr lang="es-MX" dirty="0"/>
          </a:p>
        </p:txBody>
      </p:sp>
      <p:sp>
        <p:nvSpPr>
          <p:cNvPr id="9" name="8 CuadroTexto"/>
          <p:cNvSpPr txBox="1"/>
          <p:nvPr/>
        </p:nvSpPr>
        <p:spPr>
          <a:xfrm>
            <a:off x="1021129" y="2924944"/>
            <a:ext cx="2232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/>
              <a:t>El método de estilos embebidos podría funcionar</a:t>
            </a:r>
            <a:endParaRPr lang="es-MX" sz="2000" b="1" dirty="0"/>
          </a:p>
        </p:txBody>
      </p:sp>
      <p:sp>
        <p:nvSpPr>
          <p:cNvPr id="11" name="10 Rectángulo redondeado"/>
          <p:cNvSpPr/>
          <p:nvPr/>
        </p:nvSpPr>
        <p:spPr>
          <a:xfrm>
            <a:off x="1021129" y="2972424"/>
            <a:ext cx="1440160" cy="201622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14" name="13 Rectángulo redondeado"/>
          <p:cNvSpPr/>
          <p:nvPr/>
        </p:nvSpPr>
        <p:spPr>
          <a:xfrm>
            <a:off x="1979712" y="3708114"/>
            <a:ext cx="1440160" cy="201622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798734" y="2694144"/>
            <a:ext cx="1440160" cy="201622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16" name="15 Rectángulo redondeado"/>
          <p:cNvSpPr/>
          <p:nvPr/>
        </p:nvSpPr>
        <p:spPr>
          <a:xfrm>
            <a:off x="3719558" y="3980536"/>
            <a:ext cx="1440160" cy="201622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17" name="16 Rectángulo redondeado"/>
          <p:cNvSpPr/>
          <p:nvPr/>
        </p:nvSpPr>
        <p:spPr>
          <a:xfrm>
            <a:off x="4507779" y="2204864"/>
            <a:ext cx="1440160" cy="201622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18" name="17 Rectángulo redondeado"/>
          <p:cNvSpPr/>
          <p:nvPr/>
        </p:nvSpPr>
        <p:spPr>
          <a:xfrm>
            <a:off x="3635896" y="1124744"/>
            <a:ext cx="1440160" cy="201622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19" name="18 Rectángulo redondeado"/>
          <p:cNvSpPr/>
          <p:nvPr/>
        </p:nvSpPr>
        <p:spPr>
          <a:xfrm>
            <a:off x="5580112" y="3940607"/>
            <a:ext cx="1440160" cy="20162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20" name="19 Rectángulo redondeado"/>
          <p:cNvSpPr/>
          <p:nvPr/>
        </p:nvSpPr>
        <p:spPr>
          <a:xfrm>
            <a:off x="5436096" y="1124744"/>
            <a:ext cx="1440160" cy="201622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21" name="20 Rectángulo redondeado"/>
          <p:cNvSpPr/>
          <p:nvPr/>
        </p:nvSpPr>
        <p:spPr>
          <a:xfrm>
            <a:off x="6308576" y="2488641"/>
            <a:ext cx="1440160" cy="201622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22" name="21 Rectángulo redondeado"/>
          <p:cNvSpPr/>
          <p:nvPr/>
        </p:nvSpPr>
        <p:spPr>
          <a:xfrm>
            <a:off x="4556301" y="-19325"/>
            <a:ext cx="1440160" cy="20162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23" name="22 Rectángulo redondeado"/>
          <p:cNvSpPr/>
          <p:nvPr/>
        </p:nvSpPr>
        <p:spPr>
          <a:xfrm>
            <a:off x="301049" y="4626714"/>
            <a:ext cx="1440160" cy="201622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Mas Páginas</a:t>
            </a:r>
            <a:endParaRPr lang="es-MX" dirty="0"/>
          </a:p>
        </p:txBody>
      </p:sp>
      <p:sp>
        <p:nvSpPr>
          <p:cNvPr id="24" name="23 Rectángulo redondeado"/>
          <p:cNvSpPr/>
          <p:nvPr/>
        </p:nvSpPr>
        <p:spPr>
          <a:xfrm>
            <a:off x="1259632" y="5157192"/>
            <a:ext cx="1440160" cy="201622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25" name="24 Rectángulo redondeado"/>
          <p:cNvSpPr/>
          <p:nvPr/>
        </p:nvSpPr>
        <p:spPr>
          <a:xfrm>
            <a:off x="3116141" y="5143191"/>
            <a:ext cx="1440160" cy="20162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27" name="26 Rectángulo redondeado"/>
          <p:cNvSpPr/>
          <p:nvPr/>
        </p:nvSpPr>
        <p:spPr>
          <a:xfrm>
            <a:off x="7236296" y="1124744"/>
            <a:ext cx="1440160" cy="201622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28" name="27 Rectángulo redondeado"/>
          <p:cNvSpPr/>
          <p:nvPr/>
        </p:nvSpPr>
        <p:spPr>
          <a:xfrm>
            <a:off x="6516216" y="-171400"/>
            <a:ext cx="1440160" cy="201622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29" name="28 Rectángulo redondeado"/>
          <p:cNvSpPr/>
          <p:nvPr/>
        </p:nvSpPr>
        <p:spPr>
          <a:xfrm>
            <a:off x="8108776" y="2488641"/>
            <a:ext cx="1440160" cy="201622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30" name="29 Rectángulo redondeado"/>
          <p:cNvSpPr/>
          <p:nvPr/>
        </p:nvSpPr>
        <p:spPr>
          <a:xfrm>
            <a:off x="7388696" y="3735257"/>
            <a:ext cx="1440160" cy="201622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31" name="30 Rectángulo redondeado"/>
          <p:cNvSpPr/>
          <p:nvPr/>
        </p:nvSpPr>
        <p:spPr>
          <a:xfrm>
            <a:off x="4789156" y="4504865"/>
            <a:ext cx="1440160" cy="201622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32" name="31 Rectángulo redondeado"/>
          <p:cNvSpPr/>
          <p:nvPr/>
        </p:nvSpPr>
        <p:spPr>
          <a:xfrm>
            <a:off x="3022314" y="-172532"/>
            <a:ext cx="1440160" cy="201622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</p:spTree>
    <p:extLst>
      <p:ext uri="{BB962C8B-B14F-4D97-AF65-F5344CB8AC3E}">
        <p14:creationId xmlns:p14="http://schemas.microsoft.com/office/powerpoint/2010/main" val="200315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5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0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0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5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0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7" grpId="0" animBg="1"/>
      <p:bldP spid="9" grpId="0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sp>
        <p:nvSpPr>
          <p:cNvPr id="5" name="4 Rectángulo redondeado"/>
          <p:cNvSpPr/>
          <p:nvPr/>
        </p:nvSpPr>
        <p:spPr>
          <a:xfrm>
            <a:off x="301049" y="1719033"/>
            <a:ext cx="1440160" cy="20162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Página 1</a:t>
            </a:r>
            <a:endParaRPr lang="es-MX" dirty="0"/>
          </a:p>
        </p:txBody>
      </p:sp>
      <p:sp>
        <p:nvSpPr>
          <p:cNvPr id="8" name="7 Rectángulo redondeado"/>
          <p:cNvSpPr/>
          <p:nvPr/>
        </p:nvSpPr>
        <p:spPr>
          <a:xfrm>
            <a:off x="1344007" y="404664"/>
            <a:ext cx="1440160" cy="20162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Página 2</a:t>
            </a:r>
            <a:endParaRPr lang="es-MX" dirty="0"/>
          </a:p>
        </p:txBody>
      </p:sp>
      <p:sp>
        <p:nvSpPr>
          <p:cNvPr id="7" name="6 Rectángulo redondeado"/>
          <p:cNvSpPr/>
          <p:nvPr/>
        </p:nvSpPr>
        <p:spPr>
          <a:xfrm>
            <a:off x="2195736" y="1719033"/>
            <a:ext cx="1440160" cy="20162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Página 3</a:t>
            </a:r>
            <a:endParaRPr lang="es-MX" dirty="0"/>
          </a:p>
        </p:txBody>
      </p:sp>
      <p:sp>
        <p:nvSpPr>
          <p:cNvPr id="9" name="8 CuadroTexto"/>
          <p:cNvSpPr txBox="1"/>
          <p:nvPr/>
        </p:nvSpPr>
        <p:spPr>
          <a:xfrm>
            <a:off x="1021129" y="2924944"/>
            <a:ext cx="2232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/>
              <a:t>El método de estilos embebidos podría funcionar</a:t>
            </a:r>
            <a:endParaRPr lang="es-MX" sz="2000" b="1" dirty="0"/>
          </a:p>
        </p:txBody>
      </p:sp>
      <p:sp>
        <p:nvSpPr>
          <p:cNvPr id="11" name="10 Rectángulo redondeado"/>
          <p:cNvSpPr/>
          <p:nvPr/>
        </p:nvSpPr>
        <p:spPr>
          <a:xfrm>
            <a:off x="1021129" y="2972424"/>
            <a:ext cx="1440160" cy="201622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14" name="13 Rectángulo redondeado"/>
          <p:cNvSpPr/>
          <p:nvPr/>
        </p:nvSpPr>
        <p:spPr>
          <a:xfrm>
            <a:off x="1979712" y="3708114"/>
            <a:ext cx="1440160" cy="201622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798734" y="2694144"/>
            <a:ext cx="1440160" cy="201622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16" name="15 Rectángulo redondeado"/>
          <p:cNvSpPr/>
          <p:nvPr/>
        </p:nvSpPr>
        <p:spPr>
          <a:xfrm>
            <a:off x="3719558" y="3980536"/>
            <a:ext cx="1440160" cy="201622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17" name="16 Rectángulo redondeado"/>
          <p:cNvSpPr/>
          <p:nvPr/>
        </p:nvSpPr>
        <p:spPr>
          <a:xfrm>
            <a:off x="4507779" y="2204864"/>
            <a:ext cx="1440160" cy="201622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18" name="17 Rectángulo redondeado"/>
          <p:cNvSpPr/>
          <p:nvPr/>
        </p:nvSpPr>
        <p:spPr>
          <a:xfrm>
            <a:off x="3635896" y="1124744"/>
            <a:ext cx="1440160" cy="201622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19" name="18 Rectángulo redondeado"/>
          <p:cNvSpPr/>
          <p:nvPr/>
        </p:nvSpPr>
        <p:spPr>
          <a:xfrm>
            <a:off x="5580112" y="3940607"/>
            <a:ext cx="1440160" cy="20162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20" name="19 Rectángulo redondeado"/>
          <p:cNvSpPr/>
          <p:nvPr/>
        </p:nvSpPr>
        <p:spPr>
          <a:xfrm>
            <a:off x="5436096" y="1124744"/>
            <a:ext cx="1440160" cy="201622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21" name="20 Rectángulo redondeado"/>
          <p:cNvSpPr/>
          <p:nvPr/>
        </p:nvSpPr>
        <p:spPr>
          <a:xfrm>
            <a:off x="6308576" y="2488641"/>
            <a:ext cx="1440160" cy="201622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22" name="21 Rectángulo redondeado"/>
          <p:cNvSpPr/>
          <p:nvPr/>
        </p:nvSpPr>
        <p:spPr>
          <a:xfrm>
            <a:off x="4556301" y="-19325"/>
            <a:ext cx="1440160" cy="20162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23" name="22 Rectángulo redondeado"/>
          <p:cNvSpPr/>
          <p:nvPr/>
        </p:nvSpPr>
        <p:spPr>
          <a:xfrm>
            <a:off x="301049" y="4626714"/>
            <a:ext cx="1440160" cy="201622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Mas Páginas</a:t>
            </a:r>
            <a:endParaRPr lang="es-MX" dirty="0"/>
          </a:p>
        </p:txBody>
      </p:sp>
      <p:sp>
        <p:nvSpPr>
          <p:cNvPr id="24" name="23 Rectángulo redondeado"/>
          <p:cNvSpPr/>
          <p:nvPr/>
        </p:nvSpPr>
        <p:spPr>
          <a:xfrm>
            <a:off x="1259632" y="5157192"/>
            <a:ext cx="1440160" cy="201622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25" name="24 Rectángulo redondeado"/>
          <p:cNvSpPr/>
          <p:nvPr/>
        </p:nvSpPr>
        <p:spPr>
          <a:xfrm>
            <a:off x="3116141" y="5143191"/>
            <a:ext cx="1440160" cy="20162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27" name="26 Rectángulo redondeado"/>
          <p:cNvSpPr/>
          <p:nvPr/>
        </p:nvSpPr>
        <p:spPr>
          <a:xfrm>
            <a:off x="7236296" y="1124744"/>
            <a:ext cx="1440160" cy="201622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28" name="27 Rectángulo redondeado"/>
          <p:cNvSpPr/>
          <p:nvPr/>
        </p:nvSpPr>
        <p:spPr>
          <a:xfrm>
            <a:off x="6516216" y="-171400"/>
            <a:ext cx="1440160" cy="201622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29" name="28 Rectángulo redondeado"/>
          <p:cNvSpPr/>
          <p:nvPr/>
        </p:nvSpPr>
        <p:spPr>
          <a:xfrm>
            <a:off x="8108776" y="2488641"/>
            <a:ext cx="1440160" cy="201622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30" name="29 Rectángulo redondeado"/>
          <p:cNvSpPr/>
          <p:nvPr/>
        </p:nvSpPr>
        <p:spPr>
          <a:xfrm>
            <a:off x="7388696" y="3735257"/>
            <a:ext cx="1440160" cy="201622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31" name="30 Rectángulo redondeado"/>
          <p:cNvSpPr/>
          <p:nvPr/>
        </p:nvSpPr>
        <p:spPr>
          <a:xfrm>
            <a:off x="4789156" y="4504865"/>
            <a:ext cx="1440160" cy="201622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  <p:sp>
        <p:nvSpPr>
          <p:cNvPr id="32" name="31 Rectángulo redondeado"/>
          <p:cNvSpPr/>
          <p:nvPr/>
        </p:nvSpPr>
        <p:spPr>
          <a:xfrm>
            <a:off x="3022314" y="-172532"/>
            <a:ext cx="1440160" cy="201622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Mas Páginas</a:t>
            </a:r>
          </a:p>
        </p:txBody>
      </p:sp>
    </p:spTree>
    <p:extLst>
      <p:ext uri="{BB962C8B-B14F-4D97-AF65-F5344CB8AC3E}">
        <p14:creationId xmlns:p14="http://schemas.microsoft.com/office/powerpoint/2010/main" val="77544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7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7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8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8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8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1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2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2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 animBg="1"/>
      <p:bldP spid="7" grpId="0" animBg="1"/>
      <p:bldP spid="9" grpId="0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Veamos el siguiente script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t="11706" r="54072" b="67064"/>
          <a:stretch/>
        </p:blipFill>
        <p:spPr bwMode="auto">
          <a:xfrm>
            <a:off x="0" y="1628800"/>
            <a:ext cx="9060268" cy="2643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Rectángulo redondeado"/>
          <p:cNvSpPr/>
          <p:nvPr/>
        </p:nvSpPr>
        <p:spPr>
          <a:xfrm>
            <a:off x="3635896" y="4272452"/>
            <a:ext cx="1656184" cy="258554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Doc. HTML</a:t>
            </a:r>
            <a:endParaRPr lang="es-MX" dirty="0"/>
          </a:p>
        </p:txBody>
      </p:sp>
      <p:sp>
        <p:nvSpPr>
          <p:cNvPr id="12" name="11 Documento"/>
          <p:cNvSpPr/>
          <p:nvPr/>
        </p:nvSpPr>
        <p:spPr>
          <a:xfrm>
            <a:off x="20572" y="4272452"/>
            <a:ext cx="2823236" cy="2370485"/>
          </a:xfrm>
          <a:prstGeom prst="flowChartDocumen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Rectángulo redondeado"/>
          <p:cNvSpPr/>
          <p:nvPr/>
        </p:nvSpPr>
        <p:spPr>
          <a:xfrm>
            <a:off x="395536" y="4365104"/>
            <a:ext cx="1152128" cy="187220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Doc. CSS3</a:t>
            </a:r>
            <a:endParaRPr lang="es-MX" dirty="0"/>
          </a:p>
        </p:txBody>
      </p:sp>
      <p:sp>
        <p:nvSpPr>
          <p:cNvPr id="14" name="13 Flecha derecha"/>
          <p:cNvSpPr/>
          <p:nvPr/>
        </p:nvSpPr>
        <p:spPr>
          <a:xfrm>
            <a:off x="1259632" y="4797152"/>
            <a:ext cx="2736304" cy="21602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14 CuadroTexto"/>
          <p:cNvSpPr txBox="1"/>
          <p:nvPr/>
        </p:nvSpPr>
        <p:spPr>
          <a:xfrm>
            <a:off x="3979169" y="467433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&lt;link&gt;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00315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CSS3 Básico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Por:</a:t>
            </a:r>
          </a:p>
          <a:p>
            <a:r>
              <a:rPr lang="es-MX" dirty="0" smtClean="0"/>
              <a:t>Homero Raúl Vargas Cruz</a:t>
            </a:r>
            <a:endParaRPr lang="es-MX" dirty="0"/>
          </a:p>
        </p:txBody>
      </p:sp>
      <p:sp>
        <p:nvSpPr>
          <p:cNvPr id="4" name="3 Onda"/>
          <p:cNvSpPr/>
          <p:nvPr/>
        </p:nvSpPr>
        <p:spPr>
          <a:xfrm>
            <a:off x="2267744" y="188640"/>
            <a:ext cx="4896544" cy="2132856"/>
          </a:xfrm>
          <a:prstGeom prst="wav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800" dirty="0" smtClean="0"/>
              <a:t>ScriptBC.com</a:t>
            </a:r>
            <a:endParaRPr lang="es-MX" sz="4800" dirty="0"/>
          </a:p>
        </p:txBody>
      </p:sp>
      <p:sp>
        <p:nvSpPr>
          <p:cNvPr id="5" name="4 CuadroTexto">
            <a:hlinkClick r:id="rId3"/>
          </p:cNvPr>
          <p:cNvSpPr txBox="1"/>
          <p:nvPr/>
        </p:nvSpPr>
        <p:spPr>
          <a:xfrm>
            <a:off x="5975648" y="6309320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3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516759"/>
      </p:ext>
    </p:extLst>
  </p:cSld>
  <p:clrMapOvr>
    <a:masterClrMapping/>
  </p:clrMapOvr>
  <p:transition spd="slow" advTm="4703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Referencias</a:t>
            </a:r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sp>
        <p:nvSpPr>
          <p:cNvPr id="6" name="5 Documento"/>
          <p:cNvSpPr/>
          <p:nvPr/>
        </p:nvSpPr>
        <p:spPr>
          <a:xfrm>
            <a:off x="136046" y="1484784"/>
            <a:ext cx="2823236" cy="2370485"/>
          </a:xfrm>
          <a:prstGeom prst="flowChartDocumen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 redondeado"/>
          <p:cNvSpPr/>
          <p:nvPr/>
        </p:nvSpPr>
        <p:spPr>
          <a:xfrm>
            <a:off x="511010" y="1577436"/>
            <a:ext cx="1152128" cy="187220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Doc. CSS3</a:t>
            </a:r>
            <a:endParaRPr lang="es-MX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11310" r="55267" b="67063"/>
          <a:stretch/>
        </p:blipFill>
        <p:spPr bwMode="auto">
          <a:xfrm>
            <a:off x="1375106" y="3856368"/>
            <a:ext cx="7768894" cy="2372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11 Conector recto de flecha"/>
          <p:cNvCxnSpPr/>
          <p:nvPr/>
        </p:nvCxnSpPr>
        <p:spPr>
          <a:xfrm>
            <a:off x="1375106" y="1916832"/>
            <a:ext cx="21167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" t="10701" r="79283" b="81912"/>
          <a:stretch/>
        </p:blipFill>
        <p:spPr bwMode="auto">
          <a:xfrm>
            <a:off x="3897465" y="1491712"/>
            <a:ext cx="3662359" cy="95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14 Flecha doblada hacia arriba"/>
          <p:cNvSpPr/>
          <p:nvPr/>
        </p:nvSpPr>
        <p:spPr>
          <a:xfrm rot="5400000">
            <a:off x="951848" y="3513248"/>
            <a:ext cx="1847728" cy="1728192"/>
          </a:xfrm>
          <a:prstGeom prst="bentUpArrow">
            <a:avLst>
              <a:gd name="adj1" fmla="val 5930"/>
              <a:gd name="adj2" fmla="val 11629"/>
              <a:gd name="adj3" fmla="val 1841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31506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Selector Universal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Este </a:t>
            </a:r>
            <a:r>
              <a:rPr lang="es-MX" dirty="0" smtClean="0"/>
              <a:t>selector </a:t>
            </a:r>
            <a:r>
              <a:rPr lang="es-MX" dirty="0"/>
              <a:t>representa cada uno de </a:t>
            </a:r>
            <a:r>
              <a:rPr lang="es-MX" dirty="0" smtClean="0"/>
              <a:t>los elementos </a:t>
            </a:r>
            <a:r>
              <a:rPr lang="es-MX" dirty="0"/>
              <a:t>en el cuerpo del </a:t>
            </a:r>
            <a:r>
              <a:rPr lang="es-MX" dirty="0" smtClean="0"/>
              <a:t>documento, </a:t>
            </a:r>
            <a:r>
              <a:rPr lang="es-MX" dirty="0"/>
              <a:t>y es útil cuando necesitamos establecer </a:t>
            </a:r>
            <a:r>
              <a:rPr lang="es-MX" dirty="0" smtClean="0"/>
              <a:t>ciertas reglas </a:t>
            </a:r>
            <a:r>
              <a:rPr lang="es-MX" dirty="0"/>
              <a:t>básicas.</a:t>
            </a:r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" t="10317" r="78359" b="73016"/>
          <a:stretch/>
        </p:blipFill>
        <p:spPr bwMode="auto">
          <a:xfrm>
            <a:off x="2384229" y="3831668"/>
            <a:ext cx="4395190" cy="2366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150643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Referencia por etiqueta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45308" y="1384038"/>
            <a:ext cx="8229600" cy="4525963"/>
          </a:xfrm>
        </p:spPr>
        <p:txBody>
          <a:bodyPr/>
          <a:lstStyle/>
          <a:p>
            <a:r>
              <a:rPr lang="es-MX" dirty="0"/>
              <a:t>R</a:t>
            </a:r>
            <a:r>
              <a:rPr lang="es-MX" dirty="0" smtClean="0"/>
              <a:t>eferencia </a:t>
            </a:r>
            <a:r>
              <a:rPr lang="es-MX" dirty="0"/>
              <a:t>por la palabra clave del elemento</a:t>
            </a:r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11310" r="55267" b="67063"/>
          <a:stretch/>
        </p:blipFill>
        <p:spPr bwMode="auto">
          <a:xfrm>
            <a:off x="906014" y="3823830"/>
            <a:ext cx="7768894" cy="2372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" t="10701" r="79283" b="81912"/>
          <a:stretch/>
        </p:blipFill>
        <p:spPr bwMode="auto">
          <a:xfrm>
            <a:off x="2483768" y="1935280"/>
            <a:ext cx="3662359" cy="95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Elipse"/>
          <p:cNvSpPr/>
          <p:nvPr/>
        </p:nvSpPr>
        <p:spPr>
          <a:xfrm>
            <a:off x="2987824" y="1935280"/>
            <a:ext cx="360040" cy="47610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7 Elipse"/>
          <p:cNvSpPr/>
          <p:nvPr/>
        </p:nvSpPr>
        <p:spPr>
          <a:xfrm>
            <a:off x="5220072" y="5445224"/>
            <a:ext cx="360040" cy="47610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8 Elipse"/>
          <p:cNvSpPr/>
          <p:nvPr/>
        </p:nvSpPr>
        <p:spPr>
          <a:xfrm>
            <a:off x="2123728" y="5445224"/>
            <a:ext cx="360040" cy="47610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cxnSp>
        <p:nvCxnSpPr>
          <p:cNvPr id="11" name="10 Conector recto de flecha"/>
          <p:cNvCxnSpPr>
            <a:stCxn id="7" idx="4"/>
            <a:endCxn id="9" idx="0"/>
          </p:cNvCxnSpPr>
          <p:nvPr/>
        </p:nvCxnSpPr>
        <p:spPr>
          <a:xfrm flipH="1">
            <a:off x="2303748" y="2411386"/>
            <a:ext cx="864096" cy="30338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>
            <a:stCxn id="7" idx="4"/>
            <a:endCxn id="8" idx="0"/>
          </p:cNvCxnSpPr>
          <p:nvPr/>
        </p:nvCxnSpPr>
        <p:spPr>
          <a:xfrm>
            <a:off x="3167844" y="2411386"/>
            <a:ext cx="2232248" cy="30338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1506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Referencia por </a:t>
            </a:r>
            <a:r>
              <a:rPr lang="es-MX" b="1" dirty="0" smtClean="0"/>
              <a:t>id</a:t>
            </a:r>
            <a:endParaRPr lang="es-MX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Problema</a:t>
            </a:r>
          </a:p>
          <a:p>
            <a:pPr lvl="1"/>
            <a:r>
              <a:rPr lang="es-MX" dirty="0" smtClean="0"/>
              <a:t>Suponga que desea implementar dos estilos diferentes a una misma etiqueta.</a:t>
            </a:r>
          </a:p>
          <a:p>
            <a:pPr lvl="1"/>
            <a:r>
              <a:rPr lang="es-MX" dirty="0" smtClean="0"/>
              <a:t>La respuesta mas simpe, es hacer uso de un </a:t>
            </a:r>
            <a:r>
              <a:rPr lang="es-MX" b="1" dirty="0" smtClean="0"/>
              <a:t>id</a:t>
            </a:r>
            <a:endParaRPr lang="es-MX" b="1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1506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Referencia por </a:t>
            </a:r>
            <a:r>
              <a:rPr lang="es-MX" b="1" dirty="0" smtClean="0"/>
              <a:t>id</a:t>
            </a:r>
            <a:endParaRPr lang="es-MX" b="1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24802" r="61514" b="68452"/>
          <a:stretch/>
        </p:blipFill>
        <p:spPr bwMode="auto">
          <a:xfrm>
            <a:off x="562681" y="1722659"/>
            <a:ext cx="7738754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grpSp>
        <p:nvGrpSpPr>
          <p:cNvPr id="8" name="7 Grupo"/>
          <p:cNvGrpSpPr/>
          <p:nvPr/>
        </p:nvGrpSpPr>
        <p:grpSpPr>
          <a:xfrm>
            <a:off x="1210753" y="2874786"/>
            <a:ext cx="956731" cy="956731"/>
            <a:chOff x="1492036" y="1784615"/>
            <a:chExt cx="956731" cy="956731"/>
          </a:xfrm>
          <a:solidFill>
            <a:srgbClr val="FF0000"/>
          </a:solidFill>
        </p:grpSpPr>
        <p:sp>
          <p:nvSpPr>
            <p:cNvPr id="9" name="8 Más"/>
            <p:cNvSpPr/>
            <p:nvPr/>
          </p:nvSpPr>
          <p:spPr>
            <a:xfrm>
              <a:off x="1492036" y="1784615"/>
              <a:ext cx="956731" cy="956731"/>
            </a:xfrm>
            <a:prstGeom prst="mathPlus">
              <a:avLst/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Más 4"/>
            <p:cNvSpPr/>
            <p:nvPr/>
          </p:nvSpPr>
          <p:spPr>
            <a:xfrm>
              <a:off x="1618851" y="2150469"/>
              <a:ext cx="703101" cy="22502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MX" sz="1600" kern="1200"/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6" t="10317" r="81371" b="73717"/>
          <a:stretch/>
        </p:blipFill>
        <p:spPr bwMode="auto">
          <a:xfrm>
            <a:off x="273347" y="4170931"/>
            <a:ext cx="2831541" cy="1754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Rectángulo"/>
          <p:cNvSpPr/>
          <p:nvPr/>
        </p:nvSpPr>
        <p:spPr>
          <a:xfrm>
            <a:off x="3370993" y="4530971"/>
            <a:ext cx="792088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Rectángulo"/>
          <p:cNvSpPr/>
          <p:nvPr/>
        </p:nvSpPr>
        <p:spPr>
          <a:xfrm>
            <a:off x="3370993" y="4971403"/>
            <a:ext cx="792088" cy="2880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1" r="85139" b="77562"/>
          <a:stretch/>
        </p:blipFill>
        <p:spPr bwMode="auto">
          <a:xfrm>
            <a:off x="4667137" y="3655609"/>
            <a:ext cx="4037587" cy="27475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31506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Referencia por </a:t>
            </a:r>
            <a:r>
              <a:rPr lang="es-MX" b="1" dirty="0"/>
              <a:t>id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/>
              <a:t>Para referenciar un elemento en particular usando el atributo </a:t>
            </a:r>
            <a:r>
              <a:rPr lang="es-MX" sz="2800" b="1" dirty="0"/>
              <a:t>id </a:t>
            </a:r>
            <a:r>
              <a:rPr lang="es-MX" sz="2800" dirty="0"/>
              <a:t>desde </a:t>
            </a:r>
            <a:r>
              <a:rPr lang="es-MX" sz="2800" dirty="0" smtClean="0"/>
              <a:t>nuestro archivo </a:t>
            </a:r>
            <a:r>
              <a:rPr lang="es-MX" sz="2800" dirty="0"/>
              <a:t>CSS la regla debe ser declarada con el símbolo </a:t>
            </a:r>
            <a:r>
              <a:rPr lang="es-MX" sz="2800" b="1" dirty="0"/>
              <a:t># </a:t>
            </a:r>
            <a:r>
              <a:rPr lang="es-MX" sz="2800" dirty="0"/>
              <a:t>al frente del valor que </a:t>
            </a:r>
            <a:r>
              <a:rPr lang="es-MX" sz="2800" dirty="0" smtClean="0"/>
              <a:t>usamos para </a:t>
            </a:r>
            <a:r>
              <a:rPr lang="es-MX" sz="2800" dirty="0"/>
              <a:t>identificar el elemento:</a:t>
            </a:r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6" t="10317" r="81371" b="73717"/>
          <a:stretch/>
        </p:blipFill>
        <p:spPr bwMode="auto">
          <a:xfrm>
            <a:off x="2771800" y="3573016"/>
            <a:ext cx="383394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3635896" y="3717032"/>
            <a:ext cx="432048" cy="432048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Elipse"/>
          <p:cNvSpPr/>
          <p:nvPr/>
        </p:nvSpPr>
        <p:spPr>
          <a:xfrm>
            <a:off x="3635896" y="4869160"/>
            <a:ext cx="432048" cy="432048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31506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Notas para las referencias en </a:t>
            </a:r>
            <a:r>
              <a:rPr lang="es-MX" b="1" dirty="0" smtClean="0"/>
              <a:t>id</a:t>
            </a:r>
            <a:endParaRPr lang="es-MX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Es una referencia sumamente específica.</a:t>
            </a:r>
          </a:p>
          <a:p>
            <a:pPr lvl="1"/>
            <a:r>
              <a:rPr lang="es-MX" dirty="0" smtClean="0"/>
              <a:t>Ya que no debe haber mas de un elemento con el</a:t>
            </a:r>
            <a:r>
              <a:rPr lang="es-MX" dirty="0"/>
              <a:t> </a:t>
            </a:r>
            <a:r>
              <a:rPr lang="es-MX" dirty="0" smtClean="0"/>
              <a:t>nombre del id</a:t>
            </a:r>
          </a:p>
          <a:p>
            <a:r>
              <a:rPr lang="es-MX" dirty="0" smtClean="0"/>
              <a:t>Normalmente se emplean los </a:t>
            </a:r>
            <a:r>
              <a:rPr lang="es-MX" b="1" dirty="0" smtClean="0"/>
              <a:t>id</a:t>
            </a:r>
            <a:r>
              <a:rPr lang="es-MX" dirty="0" smtClean="0"/>
              <a:t> para elementos estructurales</a:t>
            </a:r>
          </a:p>
          <a:p>
            <a:r>
              <a:rPr lang="es-MX" dirty="0" smtClean="0"/>
              <a:t>Suele emplearse mas en JavaScript</a:t>
            </a:r>
          </a:p>
          <a:p>
            <a:r>
              <a:rPr lang="es-MX" dirty="0" smtClean="0"/>
              <a:t>CSS3 nos proporciona referencias mas flexibles.</a:t>
            </a:r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1506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Referencias con el atributo </a:t>
            </a:r>
            <a:r>
              <a:rPr lang="es-MX" b="1" dirty="0" smtClean="0"/>
              <a:t>class</a:t>
            </a:r>
            <a:endParaRPr lang="es-MX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Este </a:t>
            </a:r>
            <a:r>
              <a:rPr lang="es-MX" dirty="0"/>
              <a:t>atributo es más flexible </a:t>
            </a:r>
            <a:endParaRPr lang="es-MX" dirty="0" smtClean="0"/>
          </a:p>
          <a:p>
            <a:r>
              <a:rPr lang="es-MX" dirty="0" smtClean="0"/>
              <a:t>Puede </a:t>
            </a:r>
            <a:r>
              <a:rPr lang="es-MX" dirty="0"/>
              <a:t>ser asignado a cada </a:t>
            </a:r>
            <a:r>
              <a:rPr lang="es-MX" dirty="0" smtClean="0"/>
              <a:t>elemento HTML </a:t>
            </a:r>
            <a:r>
              <a:rPr lang="es-MX" dirty="0"/>
              <a:t>en el documento que comparte un diseño </a:t>
            </a:r>
            <a:r>
              <a:rPr lang="es-MX" dirty="0" smtClean="0"/>
              <a:t>similar.</a:t>
            </a:r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1506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Referencias con el atributo </a:t>
            </a:r>
            <a:r>
              <a:rPr lang="es-MX" b="1" dirty="0"/>
              <a:t>class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Se emplea de forma similar que el id solo que:</a:t>
            </a:r>
          </a:p>
          <a:p>
            <a:pPr lvl="1"/>
            <a:r>
              <a:rPr lang="es-MX" dirty="0" smtClean="0"/>
              <a:t>En HTML, en </a:t>
            </a:r>
            <a:r>
              <a:rPr lang="es-MX" dirty="0"/>
              <a:t>vez de colocar </a:t>
            </a:r>
            <a:r>
              <a:rPr lang="es-MX" b="1" dirty="0"/>
              <a:t>id</a:t>
            </a:r>
            <a:r>
              <a:rPr lang="es-MX" dirty="0"/>
              <a:t> se </a:t>
            </a:r>
            <a:r>
              <a:rPr lang="es-MX" dirty="0" smtClean="0"/>
              <a:t>coloca </a:t>
            </a:r>
            <a:r>
              <a:rPr lang="es-MX" b="1" dirty="0" smtClean="0"/>
              <a:t>class</a:t>
            </a:r>
          </a:p>
          <a:p>
            <a:pPr lvl="1"/>
            <a:endParaRPr lang="es-MX" b="1" dirty="0"/>
          </a:p>
          <a:p>
            <a:pPr lvl="1"/>
            <a:endParaRPr lang="es-MX" b="1" dirty="0" smtClean="0"/>
          </a:p>
          <a:p>
            <a:pPr lvl="1"/>
            <a:r>
              <a:rPr lang="es-MX" dirty="0" smtClean="0"/>
              <a:t>En CSS3, en vez de colocar </a:t>
            </a:r>
            <a:r>
              <a:rPr lang="es-MX" b="1" dirty="0" smtClean="0"/>
              <a:t>#</a:t>
            </a:r>
            <a:r>
              <a:rPr lang="es-MX" dirty="0" smtClean="0"/>
              <a:t>, se coloca un punto (</a:t>
            </a:r>
            <a:r>
              <a:rPr lang="es-MX" b="1" dirty="0" smtClean="0"/>
              <a:t>.)</a:t>
            </a:r>
            <a:endParaRPr lang="es-MX" b="1" dirty="0"/>
          </a:p>
          <a:p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4" t="26893" r="59060" b="68453"/>
          <a:stretch/>
        </p:blipFill>
        <p:spPr bwMode="auto">
          <a:xfrm>
            <a:off x="1115616" y="2959848"/>
            <a:ext cx="7318441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" t="10701" r="81412" b="73958"/>
          <a:stretch/>
        </p:blipFill>
        <p:spPr bwMode="auto">
          <a:xfrm>
            <a:off x="2555776" y="4509119"/>
            <a:ext cx="3240360" cy="201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315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Un dato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¿Por qué colocar un punto antes de la referencia?</a:t>
            </a:r>
          </a:p>
          <a:p>
            <a:pPr lvl="1"/>
            <a:r>
              <a:rPr lang="es-MX" dirty="0" smtClean="0"/>
              <a:t>La razón es que con las clases podemos construir referencias mas complejas</a:t>
            </a:r>
          </a:p>
          <a:p>
            <a:pPr lvl="1"/>
            <a:endParaRPr lang="es-MX" dirty="0"/>
          </a:p>
          <a:p>
            <a:pPr lvl="1"/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" t="10913" r="82041" b="75396"/>
          <a:stretch/>
        </p:blipFill>
        <p:spPr bwMode="auto">
          <a:xfrm>
            <a:off x="725714" y="3933056"/>
            <a:ext cx="3451984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4283968" y="4221088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/>
              <a:t>De esta manera, solo las etiquetas &lt;p&gt;, se verán afectadas por esta clase.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00315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HTML5 - CSS3 - JavaScript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Cada tecnología tiene su uso.</a:t>
            </a:r>
          </a:p>
          <a:p>
            <a:endParaRPr lang="es-MX" dirty="0" smtClean="0"/>
          </a:p>
          <a:p>
            <a:endParaRPr lang="es-MX" dirty="0"/>
          </a:p>
          <a:p>
            <a:pPr marL="0" indent="0" algn="ctr">
              <a:buNone/>
            </a:pPr>
            <a:r>
              <a:rPr lang="es-MX" sz="4400" b="1" dirty="0" smtClean="0">
                <a:latin typeface="3Dumb" pitchFamily="2" charset="0"/>
                <a:ea typeface="3Dumb" pitchFamily="2" charset="0"/>
              </a:rPr>
              <a:t>Ahora es el momento de analizar CSS3</a:t>
            </a:r>
            <a:endParaRPr lang="es-MX" sz="4400" b="1" dirty="0">
              <a:latin typeface="3Dumb" pitchFamily="2" charset="0"/>
              <a:ea typeface="3Dumb" pitchFamily="2" charset="0"/>
            </a:endParaRPr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09320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46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713">
        <p:circle/>
      </p:transition>
    </mc:Choice>
    <mc:Fallback xmlns="">
      <p:transition spd="slow" advTm="1713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Referenciando por cualquier otro atributo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Las nuevas especificaciones de CSS3, nos permite referenciar por cualquier otro atributo:</a:t>
            </a:r>
          </a:p>
          <a:p>
            <a:endParaRPr lang="es-MX" dirty="0"/>
          </a:p>
          <a:p>
            <a:r>
              <a:rPr lang="es-MX" dirty="0" smtClean="0"/>
              <a:t>El CSS3 sería:</a:t>
            </a:r>
          </a:p>
          <a:p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0" t="26984" r="55379" b="70834"/>
          <a:stretch/>
        </p:blipFill>
        <p:spPr bwMode="auto">
          <a:xfrm>
            <a:off x="899592" y="3284984"/>
            <a:ext cx="7776824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" t="11111" r="81036" b="77778"/>
          <a:stretch/>
        </p:blipFill>
        <p:spPr bwMode="auto">
          <a:xfrm>
            <a:off x="2826418" y="4365104"/>
            <a:ext cx="3923171" cy="1729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315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Referencias locas</a:t>
            </a:r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" t="10627" r="82167" b="69170"/>
          <a:stretch/>
        </p:blipFill>
        <p:spPr bwMode="auto">
          <a:xfrm>
            <a:off x="-252536" y="1628800"/>
            <a:ext cx="4651858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Flecha derecha"/>
          <p:cNvSpPr/>
          <p:nvPr/>
        </p:nvSpPr>
        <p:spPr>
          <a:xfrm>
            <a:off x="4499992" y="2060848"/>
            <a:ext cx="936104" cy="3600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Flecha derecha"/>
          <p:cNvSpPr/>
          <p:nvPr/>
        </p:nvSpPr>
        <p:spPr>
          <a:xfrm>
            <a:off x="4499992" y="3391539"/>
            <a:ext cx="936104" cy="3600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Flecha derecha"/>
          <p:cNvSpPr/>
          <p:nvPr/>
        </p:nvSpPr>
        <p:spPr>
          <a:xfrm>
            <a:off x="4499992" y="4728623"/>
            <a:ext cx="936104" cy="3600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Rectángulo redondeado"/>
          <p:cNvSpPr/>
          <p:nvPr/>
        </p:nvSpPr>
        <p:spPr>
          <a:xfrm>
            <a:off x="5436096" y="1484784"/>
            <a:ext cx="3600400" cy="144016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 smtClean="0"/>
              <a:t>(^): Será </a:t>
            </a:r>
            <a:r>
              <a:rPr lang="es-MX" dirty="0"/>
              <a:t>asignada a todo elemento </a:t>
            </a:r>
            <a:r>
              <a:rPr lang="es-MX" b="1" dirty="0"/>
              <a:t>&lt;</a:t>
            </a:r>
            <a:r>
              <a:rPr lang="es-MX" b="1" dirty="0" smtClean="0"/>
              <a:t>p&gt; </a:t>
            </a:r>
            <a:r>
              <a:rPr lang="es-MX" dirty="0" smtClean="0"/>
              <a:t>que </a:t>
            </a:r>
            <a:r>
              <a:rPr lang="es-MX" dirty="0"/>
              <a:t>contiene </a:t>
            </a:r>
            <a:r>
              <a:rPr lang="es-MX" dirty="0" smtClean="0"/>
              <a:t>un atributo </a:t>
            </a:r>
            <a:r>
              <a:rPr lang="es-MX" b="1" dirty="0" err="1" smtClean="0"/>
              <a:t>name</a:t>
            </a:r>
            <a:r>
              <a:rPr lang="es-MX" b="1" dirty="0"/>
              <a:t> </a:t>
            </a:r>
            <a:r>
              <a:rPr lang="es-MX" dirty="0" smtClean="0"/>
              <a:t>con </a:t>
            </a:r>
            <a:r>
              <a:rPr lang="es-MX" dirty="0"/>
              <a:t>un valor comenzado en “</a:t>
            </a:r>
            <a:r>
              <a:rPr lang="es-MX" b="1" dirty="0"/>
              <a:t>mi</a:t>
            </a:r>
            <a:r>
              <a:rPr lang="es-MX" dirty="0" smtClean="0"/>
              <a:t>”</a:t>
            </a:r>
            <a:endParaRPr lang="es-MX" dirty="0"/>
          </a:p>
        </p:txBody>
      </p:sp>
      <p:sp>
        <p:nvSpPr>
          <p:cNvPr id="10" name="9 Rectángulo redondeado"/>
          <p:cNvSpPr/>
          <p:nvPr/>
        </p:nvSpPr>
        <p:spPr>
          <a:xfrm>
            <a:off x="5436096" y="4376611"/>
            <a:ext cx="3600400" cy="14401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 smtClean="0"/>
              <a:t>(*): Será </a:t>
            </a:r>
            <a:r>
              <a:rPr lang="es-MX" dirty="0"/>
              <a:t>asignada a todo elemento </a:t>
            </a:r>
            <a:r>
              <a:rPr lang="es-MX" b="1" dirty="0"/>
              <a:t>&lt;p&gt; </a:t>
            </a:r>
            <a:r>
              <a:rPr lang="es-MX" dirty="0"/>
              <a:t>que contiene </a:t>
            </a:r>
            <a:r>
              <a:rPr lang="es-MX" dirty="0" smtClean="0"/>
              <a:t>un atributo </a:t>
            </a:r>
            <a:r>
              <a:rPr lang="es-MX" b="1" dirty="0" err="1"/>
              <a:t>name</a:t>
            </a:r>
            <a:r>
              <a:rPr lang="es-MX" b="1" dirty="0"/>
              <a:t> </a:t>
            </a:r>
            <a:r>
              <a:rPr lang="es-MX" dirty="0"/>
              <a:t>con un valor que incluye el texto “</a:t>
            </a:r>
            <a:r>
              <a:rPr lang="es-MX" b="1" dirty="0"/>
              <a:t>mi</a:t>
            </a:r>
            <a:r>
              <a:rPr lang="es-MX" dirty="0"/>
              <a:t>”</a:t>
            </a:r>
          </a:p>
        </p:txBody>
      </p:sp>
      <p:sp>
        <p:nvSpPr>
          <p:cNvPr id="11" name="10 Rectángulo redondeado"/>
          <p:cNvSpPr/>
          <p:nvPr/>
        </p:nvSpPr>
        <p:spPr>
          <a:xfrm>
            <a:off x="5436096" y="2924944"/>
            <a:ext cx="3600400" cy="144016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 smtClean="0"/>
              <a:t>($): Será </a:t>
            </a:r>
            <a:r>
              <a:rPr lang="es-MX" dirty="0"/>
              <a:t>asignada a todo elemento </a:t>
            </a:r>
            <a:r>
              <a:rPr lang="es-MX" b="1" dirty="0"/>
              <a:t>&lt;p&gt; </a:t>
            </a:r>
            <a:r>
              <a:rPr lang="es-MX" dirty="0"/>
              <a:t>que contiene </a:t>
            </a:r>
            <a:r>
              <a:rPr lang="es-MX" dirty="0" smtClean="0"/>
              <a:t>un atributo </a:t>
            </a:r>
            <a:r>
              <a:rPr lang="es-MX" b="1" dirty="0" err="1"/>
              <a:t>name</a:t>
            </a:r>
            <a:r>
              <a:rPr lang="es-MX" b="1" dirty="0"/>
              <a:t> </a:t>
            </a:r>
            <a:r>
              <a:rPr lang="es-MX" dirty="0"/>
              <a:t>con un valor finalizado en “</a:t>
            </a:r>
            <a:r>
              <a:rPr lang="es-MX" b="1" dirty="0"/>
              <a:t>mi</a:t>
            </a:r>
            <a:r>
              <a:rPr lang="es-MX" dirty="0"/>
              <a:t>” </a:t>
            </a: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200315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Referenciando con </a:t>
            </a:r>
            <a:r>
              <a:rPr lang="es-MX" b="1" dirty="0" err="1"/>
              <a:t>pseudo</a:t>
            </a:r>
            <a:r>
              <a:rPr lang="es-MX" b="1" dirty="0"/>
              <a:t> clases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Consideremos el siguiente código. </a:t>
            </a:r>
            <a:endParaRPr lang="es-MX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" t="11706" r="66422" b="59326"/>
          <a:stretch/>
        </p:blipFill>
        <p:spPr bwMode="auto">
          <a:xfrm>
            <a:off x="1819702" y="2625198"/>
            <a:ext cx="5503134" cy="3404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>
            <a:hlinkClick r:id="rId3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3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sp>
        <p:nvSpPr>
          <p:cNvPr id="5" name="4 Cerrar llave"/>
          <p:cNvSpPr/>
          <p:nvPr/>
        </p:nvSpPr>
        <p:spPr>
          <a:xfrm>
            <a:off x="7300811" y="4463279"/>
            <a:ext cx="360040" cy="84610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7584620" y="4637290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/>
              <a:t>Elementos hermanos</a:t>
            </a:r>
            <a:endParaRPr lang="es-MX" sz="2000" b="1" dirty="0"/>
          </a:p>
        </p:txBody>
      </p:sp>
      <p:sp>
        <p:nvSpPr>
          <p:cNvPr id="7" name="6 Abrir llave"/>
          <p:cNvSpPr/>
          <p:nvPr/>
        </p:nvSpPr>
        <p:spPr>
          <a:xfrm>
            <a:off x="1900567" y="4327440"/>
            <a:ext cx="360040" cy="1117784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uadroTexto"/>
          <p:cNvSpPr txBox="1"/>
          <p:nvPr/>
        </p:nvSpPr>
        <p:spPr>
          <a:xfrm>
            <a:off x="446792" y="4623229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/>
              <a:t>Elementos padres</a:t>
            </a:r>
            <a:endParaRPr lang="es-MX" sz="2000" b="1" dirty="0"/>
          </a:p>
        </p:txBody>
      </p:sp>
    </p:spTree>
    <p:extLst>
      <p:ext uri="{BB962C8B-B14F-4D97-AF65-F5344CB8AC3E}">
        <p14:creationId xmlns:p14="http://schemas.microsoft.com/office/powerpoint/2010/main" val="200315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Referenciando con </a:t>
            </a:r>
            <a:r>
              <a:rPr lang="es-MX" b="1" dirty="0" err="1"/>
              <a:t>pseudo</a:t>
            </a:r>
            <a:r>
              <a:rPr lang="es-MX" b="1" dirty="0"/>
              <a:t> clases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 smtClean="0"/>
              <a:t>Las </a:t>
            </a:r>
            <a:r>
              <a:rPr lang="es-MX" sz="2800" dirty="0" err="1" smtClean="0"/>
              <a:t>pseudo</a:t>
            </a:r>
            <a:r>
              <a:rPr lang="es-MX" sz="2800" dirty="0" smtClean="0"/>
              <a:t> clases, nos permiten hacer referencias, considerando la estructura del documento.</a:t>
            </a:r>
          </a:p>
          <a:p>
            <a:endParaRPr lang="es-MX" sz="2800" dirty="0"/>
          </a:p>
          <a:p>
            <a:endParaRPr lang="es-MX" sz="2800" dirty="0" smtClean="0"/>
          </a:p>
          <a:p>
            <a:endParaRPr lang="es-MX" sz="2800" dirty="0"/>
          </a:p>
          <a:p>
            <a:pPr marL="0" indent="0">
              <a:buNone/>
            </a:pPr>
            <a:endParaRPr lang="es-MX" sz="2800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8" t="9921" r="79027" b="80357"/>
          <a:stretch/>
        </p:blipFill>
        <p:spPr bwMode="auto">
          <a:xfrm>
            <a:off x="2555776" y="3573016"/>
            <a:ext cx="3672408" cy="1191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3016246" y="3573016"/>
            <a:ext cx="360040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" name="6 Conector recto de flecha"/>
          <p:cNvCxnSpPr>
            <a:stCxn id="5" idx="1"/>
          </p:cNvCxnSpPr>
          <p:nvPr/>
        </p:nvCxnSpPr>
        <p:spPr>
          <a:xfrm flipH="1" flipV="1">
            <a:off x="1835696" y="3356992"/>
            <a:ext cx="1233277" cy="2792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7 CuadroTexto"/>
          <p:cNvSpPr txBox="1"/>
          <p:nvPr/>
        </p:nvSpPr>
        <p:spPr>
          <a:xfrm>
            <a:off x="72008" y="2688138"/>
            <a:ext cx="1763688" cy="101566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2000" b="1" dirty="0" smtClean="0"/>
              <a:t>Especificamos el elemento clave.</a:t>
            </a:r>
            <a:endParaRPr lang="es-MX" sz="2000" b="1" dirty="0"/>
          </a:p>
        </p:txBody>
      </p:sp>
      <p:sp>
        <p:nvSpPr>
          <p:cNvPr id="9" name="8 Rectángulo redondeado"/>
          <p:cNvSpPr/>
          <p:nvPr/>
        </p:nvSpPr>
        <p:spPr>
          <a:xfrm>
            <a:off x="3376286" y="3573016"/>
            <a:ext cx="1411738" cy="43204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1" name="10 Conector recto de flecha"/>
          <p:cNvCxnSpPr/>
          <p:nvPr/>
        </p:nvCxnSpPr>
        <p:spPr>
          <a:xfrm flipV="1">
            <a:off x="4391980" y="2996952"/>
            <a:ext cx="2052228" cy="57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13 Recortar rectángulo de esquina del mismo lado"/>
          <p:cNvSpPr/>
          <p:nvPr/>
        </p:nvSpPr>
        <p:spPr>
          <a:xfrm>
            <a:off x="6465020" y="2569960"/>
            <a:ext cx="2499468" cy="1435104"/>
          </a:xfrm>
          <a:prstGeom prst="snip2Same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/>
              <a:t>La referencia </a:t>
            </a:r>
            <a:r>
              <a:rPr lang="es-MX" b="1" dirty="0" err="1" smtClean="0">
                <a:solidFill>
                  <a:srgbClr val="FF0000"/>
                </a:solidFill>
              </a:rPr>
              <a:t>nth-child</a:t>
            </a:r>
            <a:r>
              <a:rPr lang="es-MX" b="1" dirty="0" smtClean="0">
                <a:solidFill>
                  <a:srgbClr val="FF0000"/>
                </a:solidFill>
              </a:rPr>
              <a:t>( )</a:t>
            </a:r>
            <a:r>
              <a:rPr lang="es-MX" b="1" dirty="0" smtClean="0"/>
              <a:t>, </a:t>
            </a:r>
            <a:r>
              <a:rPr lang="es-MX" b="1" dirty="0"/>
              <a:t>nos permite encontrar un hijo específico</a:t>
            </a:r>
          </a:p>
        </p:txBody>
      </p:sp>
      <p:cxnSp>
        <p:nvCxnSpPr>
          <p:cNvPr id="16" name="15 Conector recto de flecha"/>
          <p:cNvCxnSpPr/>
          <p:nvPr/>
        </p:nvCxnSpPr>
        <p:spPr>
          <a:xfrm>
            <a:off x="5148064" y="3933056"/>
            <a:ext cx="1080120" cy="1152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19 Nube"/>
          <p:cNvSpPr/>
          <p:nvPr/>
        </p:nvSpPr>
        <p:spPr>
          <a:xfrm>
            <a:off x="6215816" y="4674064"/>
            <a:ext cx="2604656" cy="1563247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/>
              <a:t>Indica a que elemento hermano nos referimos </a:t>
            </a:r>
            <a:endParaRPr lang="es-MX" b="1" dirty="0"/>
          </a:p>
        </p:txBody>
      </p:sp>
      <p:sp>
        <p:nvSpPr>
          <p:cNvPr id="26" name="25 Llamada con línea 1"/>
          <p:cNvSpPr/>
          <p:nvPr/>
        </p:nvSpPr>
        <p:spPr>
          <a:xfrm>
            <a:off x="1046281" y="5567640"/>
            <a:ext cx="2304256" cy="1040540"/>
          </a:xfrm>
          <a:prstGeom prst="borderCallout1">
            <a:avLst>
              <a:gd name="adj1" fmla="val -17200"/>
              <a:gd name="adj2" fmla="val 51192"/>
              <a:gd name="adj3" fmla="val -129829"/>
              <a:gd name="adj4" fmla="val 91539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Colocamos  los estilos como ya lo hemos hecho</a:t>
            </a:r>
            <a:endParaRPr lang="es-MX" dirty="0"/>
          </a:p>
        </p:txBody>
      </p:sp>
      <p:cxnSp>
        <p:nvCxnSpPr>
          <p:cNvPr id="28" name="27 Conector recto de flecha"/>
          <p:cNvCxnSpPr>
            <a:endCxn id="26" idx="3"/>
          </p:cNvCxnSpPr>
          <p:nvPr/>
        </p:nvCxnSpPr>
        <p:spPr>
          <a:xfrm flipH="1">
            <a:off x="2198409" y="4188660"/>
            <a:ext cx="1343686" cy="13789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Lo que veremos en el navegador será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" r="77689" b="70040"/>
          <a:stretch/>
        </p:blipFill>
        <p:spPr bwMode="auto">
          <a:xfrm>
            <a:off x="1979712" y="2204864"/>
            <a:ext cx="5184576" cy="32922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 queremos hacer algo como esto: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t="9721" r="74565" b="49009"/>
          <a:stretch/>
        </p:blipFill>
        <p:spPr bwMode="auto">
          <a:xfrm>
            <a:off x="4457592" y="2554059"/>
            <a:ext cx="3036111" cy="3395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" r="84909" b="78968"/>
          <a:stretch/>
        </p:blipFill>
        <p:spPr bwMode="auto">
          <a:xfrm>
            <a:off x="1547665" y="2394583"/>
            <a:ext cx="6127754" cy="37141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59259E-6 L -0.17587 -0.00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2" y="-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045 2.59259E-6 L 0.15365 -0.004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Odd</a:t>
            </a:r>
            <a:r>
              <a:rPr lang="es-MX" dirty="0" smtClean="0"/>
              <a:t> - </a:t>
            </a:r>
            <a:r>
              <a:rPr lang="es-MX" dirty="0" err="1" smtClean="0"/>
              <a:t>even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Haciendo uso de </a:t>
            </a:r>
            <a:r>
              <a:rPr lang="es-MX" dirty="0" err="1" smtClean="0"/>
              <a:t>odd</a:t>
            </a:r>
            <a:r>
              <a:rPr lang="es-MX" dirty="0" smtClean="0"/>
              <a:t> y </a:t>
            </a:r>
            <a:r>
              <a:rPr lang="es-MX" dirty="0" err="1" smtClean="0"/>
              <a:t>even</a:t>
            </a:r>
            <a:r>
              <a:rPr lang="es-MX" dirty="0" smtClean="0"/>
              <a:t>, se facilita muchísimo esta tarea</a:t>
            </a:r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0" t="9325" r="77801" b="64683"/>
          <a:stretch/>
        </p:blipFill>
        <p:spPr bwMode="auto">
          <a:xfrm>
            <a:off x="1331640" y="3356992"/>
            <a:ext cx="3492873" cy="2859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Flecha derecha"/>
          <p:cNvSpPr/>
          <p:nvPr/>
        </p:nvSpPr>
        <p:spPr>
          <a:xfrm>
            <a:off x="4644008" y="4185916"/>
            <a:ext cx="1008112" cy="421783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Flecha derecha"/>
          <p:cNvSpPr/>
          <p:nvPr/>
        </p:nvSpPr>
        <p:spPr>
          <a:xfrm>
            <a:off x="4644008" y="5435346"/>
            <a:ext cx="1008112" cy="421783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5652120" y="3888975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/>
              <a:t>Afecta los elementos hijos  que poseen un número impar.</a:t>
            </a:r>
            <a:endParaRPr lang="es-MX" sz="2000" b="1" dirty="0"/>
          </a:p>
        </p:txBody>
      </p:sp>
      <p:sp>
        <p:nvSpPr>
          <p:cNvPr id="9" name="8 CuadroTexto"/>
          <p:cNvSpPr txBox="1"/>
          <p:nvPr/>
        </p:nvSpPr>
        <p:spPr>
          <a:xfrm>
            <a:off x="5828425" y="5138405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/>
              <a:t>Afecta los elementos hijos  que poseen un número par.</a:t>
            </a:r>
            <a:endParaRPr lang="es-MX" sz="2000" b="1" dirty="0"/>
          </a:p>
        </p:txBody>
      </p:sp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Otras </a:t>
            </a:r>
            <a:r>
              <a:rPr lang="es-MX" dirty="0" err="1" smtClean="0"/>
              <a:t>pseudo</a:t>
            </a:r>
            <a:r>
              <a:rPr lang="es-MX" dirty="0" smtClean="0"/>
              <a:t> clases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Existen otras importantes </a:t>
            </a:r>
            <a:r>
              <a:rPr lang="es-MX" dirty="0" err="1"/>
              <a:t>pseudo</a:t>
            </a:r>
            <a:r>
              <a:rPr lang="es-MX" dirty="0"/>
              <a:t> clases relacionadas con esta última, </a:t>
            </a:r>
            <a:r>
              <a:rPr lang="es-MX" dirty="0" smtClean="0"/>
              <a:t>como: </a:t>
            </a:r>
          </a:p>
          <a:p>
            <a:r>
              <a:rPr lang="es-MX" b="1" dirty="0" err="1" smtClean="0"/>
              <a:t>firstchild</a:t>
            </a:r>
            <a:r>
              <a:rPr lang="es-MX" dirty="0" smtClean="0"/>
              <a:t> </a:t>
            </a:r>
          </a:p>
          <a:p>
            <a:r>
              <a:rPr lang="es-MX" b="1" dirty="0" err="1" smtClean="0"/>
              <a:t>last-child</a:t>
            </a:r>
            <a:r>
              <a:rPr lang="es-MX" b="1" dirty="0" smtClean="0"/>
              <a:t> </a:t>
            </a:r>
            <a:endParaRPr lang="es-MX" dirty="0"/>
          </a:p>
          <a:p>
            <a:r>
              <a:rPr lang="es-MX" b="1" dirty="0" err="1" smtClean="0"/>
              <a:t>only-child</a:t>
            </a: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Otras </a:t>
            </a:r>
            <a:r>
              <a:rPr lang="es-MX" dirty="0" err="1"/>
              <a:t>pseudo</a:t>
            </a:r>
            <a:r>
              <a:rPr lang="es-MX" dirty="0"/>
              <a:t> clases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La </a:t>
            </a:r>
            <a:r>
              <a:rPr lang="es-MX" dirty="0" err="1"/>
              <a:t>pseudo</a:t>
            </a:r>
            <a:r>
              <a:rPr lang="es-MX" dirty="0"/>
              <a:t> clase </a:t>
            </a:r>
            <a:r>
              <a:rPr lang="es-MX" b="1" dirty="0" err="1"/>
              <a:t>first-child</a:t>
            </a:r>
            <a:r>
              <a:rPr lang="es-MX" b="1" dirty="0"/>
              <a:t> </a:t>
            </a:r>
            <a:r>
              <a:rPr lang="es-MX" dirty="0"/>
              <a:t>referencia solo el primer hijo</a:t>
            </a:r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1" t="10322" r="59690" b="42140"/>
          <a:stretch/>
        </p:blipFill>
        <p:spPr bwMode="auto">
          <a:xfrm>
            <a:off x="4530409" y="2770374"/>
            <a:ext cx="4613591" cy="34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" t="10416" r="78143" b="57143"/>
          <a:stretch/>
        </p:blipFill>
        <p:spPr bwMode="auto">
          <a:xfrm>
            <a:off x="498879" y="2710509"/>
            <a:ext cx="3386705" cy="3597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5 Conector recto de flecha"/>
          <p:cNvCxnSpPr/>
          <p:nvPr/>
        </p:nvCxnSpPr>
        <p:spPr>
          <a:xfrm>
            <a:off x="2843808" y="3789040"/>
            <a:ext cx="2808312" cy="5760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/>
          <p:nvPr/>
        </p:nvCxnSpPr>
        <p:spPr>
          <a:xfrm>
            <a:off x="2760324" y="5517232"/>
            <a:ext cx="28083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>
            <a:off x="2771800" y="4521340"/>
            <a:ext cx="2880320" cy="4198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Pseudo</a:t>
            </a:r>
            <a:r>
              <a:rPr lang="es-MX" dirty="0" smtClean="0"/>
              <a:t> clase </a:t>
            </a:r>
            <a:r>
              <a:rPr lang="es-MX" dirty="0" err="1" smtClean="0"/>
              <a:t>not</a:t>
            </a:r>
            <a:r>
              <a:rPr lang="es-MX" dirty="0" smtClean="0"/>
              <a:t>()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Se emplea para realizar una negación</a:t>
            </a:r>
          </a:p>
          <a:p>
            <a:r>
              <a:rPr lang="es-MX" dirty="0" smtClean="0"/>
              <a:t>Tiene el mismo alcance que un selector universal.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r>
              <a:rPr lang="es-MX" dirty="0" smtClean="0"/>
              <a:t>Dentro de los paréntesis podemos colocar la referencia que deseemos.</a:t>
            </a:r>
          </a:p>
          <a:p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9921" r="83267" b="73412"/>
          <a:stretch/>
        </p:blipFill>
        <p:spPr bwMode="auto">
          <a:xfrm>
            <a:off x="2771799" y="2708920"/>
            <a:ext cx="3029479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HTML5 y CSS3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Primero</a:t>
            </a:r>
          </a:p>
          <a:p>
            <a:pPr lvl="1"/>
            <a:endParaRPr lang="es-MX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764677578"/>
              </p:ext>
            </p:extLst>
          </p:nvPr>
        </p:nvGraphicFramePr>
        <p:xfrm>
          <a:off x="1547664" y="21328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4 CuadroTexto">
            <a:hlinkClick r:id="rId7"/>
          </p:cNvPr>
          <p:cNvSpPr txBox="1"/>
          <p:nvPr/>
        </p:nvSpPr>
        <p:spPr>
          <a:xfrm>
            <a:off x="5975648" y="6309320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7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Nuevos selectores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Estos selectores usan los símbolos </a:t>
            </a:r>
            <a:r>
              <a:rPr lang="es-MX" b="1" dirty="0">
                <a:solidFill>
                  <a:srgbClr val="FF0000"/>
                </a:solidFill>
              </a:rPr>
              <a:t>&gt;</a:t>
            </a:r>
            <a:r>
              <a:rPr lang="es-MX" dirty="0"/>
              <a:t>, </a:t>
            </a:r>
            <a:r>
              <a:rPr lang="es-MX" b="1" dirty="0">
                <a:solidFill>
                  <a:srgbClr val="FF0000"/>
                </a:solidFill>
              </a:rPr>
              <a:t>+</a:t>
            </a:r>
            <a:r>
              <a:rPr lang="es-MX" b="1" dirty="0"/>
              <a:t> </a:t>
            </a:r>
            <a:r>
              <a:rPr lang="es-MX" dirty="0"/>
              <a:t>y </a:t>
            </a:r>
            <a:r>
              <a:rPr lang="es-MX" b="1" dirty="0" smtClean="0">
                <a:solidFill>
                  <a:srgbClr val="FF0000"/>
                </a:solidFill>
              </a:rPr>
              <a:t>~</a:t>
            </a:r>
            <a:r>
              <a:rPr lang="es-MX" b="1" dirty="0" smtClean="0"/>
              <a:t> </a:t>
            </a:r>
            <a:r>
              <a:rPr lang="es-MX" dirty="0" smtClean="0"/>
              <a:t>para </a:t>
            </a:r>
            <a:r>
              <a:rPr lang="es-MX" dirty="0"/>
              <a:t>especificar la relación entre elementos</a:t>
            </a:r>
            <a:r>
              <a:rPr lang="es-MX" dirty="0" smtClean="0"/>
              <a:t>.</a:t>
            </a:r>
          </a:p>
          <a:p>
            <a:endParaRPr lang="es-MX" dirty="0" smtClean="0"/>
          </a:p>
          <a:p>
            <a:endParaRPr lang="es-MX" dirty="0"/>
          </a:p>
          <a:p>
            <a:pPr marL="0" indent="0" algn="ctr">
              <a:buNone/>
            </a:pPr>
            <a:r>
              <a:rPr lang="es-MX" b="1" dirty="0" smtClean="0">
                <a:latin typeface="3Dumb" pitchFamily="2" charset="0"/>
                <a:ea typeface="3Dumb" pitchFamily="2" charset="0"/>
              </a:rPr>
              <a:t>VEAMOS ALGUNOS EJEMPLOS</a:t>
            </a:r>
            <a:endParaRPr lang="es-MX" b="1" dirty="0">
              <a:latin typeface="3Dumb" pitchFamily="2" charset="0"/>
              <a:ea typeface="3Dumb" pitchFamily="2" charset="0"/>
            </a:endParaRPr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Pseudo</a:t>
            </a:r>
            <a:r>
              <a:rPr lang="es-MX" dirty="0" smtClean="0"/>
              <a:t>-clase  </a:t>
            </a:r>
            <a:r>
              <a:rPr lang="es-MX" b="1" dirty="0" smtClean="0">
                <a:solidFill>
                  <a:srgbClr val="FF0000"/>
                </a:solidFill>
              </a:rPr>
              <a:t>&gt;</a:t>
            </a:r>
            <a:endParaRPr lang="es-MX" b="1" dirty="0">
              <a:solidFill>
                <a:srgbClr val="FF0000"/>
              </a:solidFill>
            </a:endParaRPr>
          </a:p>
        </p:txBody>
      </p:sp>
      <p:sp>
        <p:nvSpPr>
          <p:cNvPr id="4" name="3 CuadroTexto">
            <a:hlinkClick r:id="rId3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3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" t="9948" r="80979" b="80562"/>
          <a:stretch/>
        </p:blipFill>
        <p:spPr bwMode="auto">
          <a:xfrm>
            <a:off x="2771800" y="3140968"/>
            <a:ext cx="3504409" cy="1234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211960" y="3140968"/>
            <a:ext cx="1763688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Elipse"/>
          <p:cNvSpPr/>
          <p:nvPr/>
        </p:nvSpPr>
        <p:spPr>
          <a:xfrm>
            <a:off x="3347864" y="3139511"/>
            <a:ext cx="683568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Flecha curvada hacia arriba"/>
          <p:cNvSpPr/>
          <p:nvPr/>
        </p:nvSpPr>
        <p:spPr>
          <a:xfrm rot="10800000">
            <a:off x="3370173" y="2132856"/>
            <a:ext cx="1961964" cy="864096"/>
          </a:xfrm>
          <a:prstGeom prst="curved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588224" y="2708920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/>
              <a:t>Elemento hijo</a:t>
            </a:r>
            <a:endParaRPr lang="es-MX" sz="2000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469148" y="2697608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/>
              <a:t>Elemento padre</a:t>
            </a:r>
            <a:endParaRPr lang="es-MX" sz="2000" b="1" dirty="0"/>
          </a:p>
        </p:txBody>
      </p:sp>
      <p:cxnSp>
        <p:nvCxnSpPr>
          <p:cNvPr id="12" name="11 Conector recto de flecha"/>
          <p:cNvCxnSpPr>
            <a:stCxn id="7" idx="2"/>
          </p:cNvCxnSpPr>
          <p:nvPr/>
        </p:nvCxnSpPr>
        <p:spPr>
          <a:xfrm flipH="1" flipV="1">
            <a:off x="2339752" y="2996953"/>
            <a:ext cx="1008112" cy="3585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5" idx="6"/>
            <a:endCxn id="9" idx="1"/>
          </p:cNvCxnSpPr>
          <p:nvPr/>
        </p:nvCxnSpPr>
        <p:spPr>
          <a:xfrm flipV="1">
            <a:off x="5975648" y="2908975"/>
            <a:ext cx="612576" cy="44801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/>
          <p:nvPr/>
        </p:nvCxnSpPr>
        <p:spPr>
          <a:xfrm>
            <a:off x="5975648" y="3356992"/>
            <a:ext cx="756592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>
            <a:off x="6581684" y="3717032"/>
            <a:ext cx="1656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/>
              <a:t>Este es el elemento que se verá afectado</a:t>
            </a:r>
            <a:endParaRPr lang="es-MX" sz="2000" b="1" dirty="0"/>
          </a:p>
        </p:txBody>
      </p:sp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Pseudo</a:t>
            </a:r>
            <a:r>
              <a:rPr lang="es-MX" dirty="0"/>
              <a:t>-clase  </a:t>
            </a:r>
            <a:r>
              <a:rPr lang="es-MX" b="1" dirty="0">
                <a:solidFill>
                  <a:srgbClr val="FF0000"/>
                </a:solidFill>
              </a:rPr>
              <a:t>+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 t="9672" r="82152" b="81237"/>
          <a:stretch/>
        </p:blipFill>
        <p:spPr bwMode="auto">
          <a:xfrm>
            <a:off x="2698260" y="3284984"/>
            <a:ext cx="3309304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Rectángulo redondeado"/>
          <p:cNvSpPr/>
          <p:nvPr/>
        </p:nvSpPr>
        <p:spPr>
          <a:xfrm>
            <a:off x="3203848" y="3284984"/>
            <a:ext cx="1800200" cy="5040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Rectángulo redondeado"/>
          <p:cNvSpPr/>
          <p:nvPr/>
        </p:nvSpPr>
        <p:spPr>
          <a:xfrm>
            <a:off x="5292080" y="3284984"/>
            <a:ext cx="288032" cy="5040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Flecha curvada hacia arriba"/>
          <p:cNvSpPr/>
          <p:nvPr/>
        </p:nvSpPr>
        <p:spPr>
          <a:xfrm rot="10800000">
            <a:off x="3370173" y="2276872"/>
            <a:ext cx="1961964" cy="864096"/>
          </a:xfrm>
          <a:prstGeom prst="curved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cxnSp>
        <p:nvCxnSpPr>
          <p:cNvPr id="10" name="9 Conector recto de flecha"/>
          <p:cNvCxnSpPr/>
          <p:nvPr/>
        </p:nvCxnSpPr>
        <p:spPr>
          <a:xfrm>
            <a:off x="5580112" y="3789040"/>
            <a:ext cx="1152128" cy="7200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10 CuadroTexto"/>
          <p:cNvSpPr txBox="1"/>
          <p:nvPr/>
        </p:nvSpPr>
        <p:spPr>
          <a:xfrm>
            <a:off x="6732240" y="3385735"/>
            <a:ext cx="24117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/>
              <a:t>El elemento &lt;p&gt;, inmediatamente inferior al elemento p con la clase (</a:t>
            </a:r>
            <a:r>
              <a:rPr lang="es-MX" sz="2000" b="1" dirty="0" err="1" smtClean="0"/>
              <a:t>mitexto</a:t>
            </a:r>
            <a:r>
              <a:rPr lang="es-MX" sz="2000" b="1" dirty="0" smtClean="0"/>
              <a:t>), se verá afectado por los estilos </a:t>
            </a:r>
            <a:endParaRPr lang="es-MX" sz="2000" b="1" dirty="0"/>
          </a:p>
        </p:txBody>
      </p:sp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Pseudo</a:t>
            </a:r>
            <a:r>
              <a:rPr lang="es-MX" dirty="0"/>
              <a:t>-clase  </a:t>
            </a:r>
            <a:r>
              <a:rPr lang="es-MX" b="1" dirty="0" smtClean="0">
                <a:solidFill>
                  <a:srgbClr val="FF0000"/>
                </a:solidFill>
              </a:rPr>
              <a:t>~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/>
              <a:t>El estilo será aplicado a todos los elementos </a:t>
            </a:r>
            <a:r>
              <a:rPr lang="es-MX" sz="2800" b="1" dirty="0"/>
              <a:t>&lt;p&gt; </a:t>
            </a:r>
            <a:r>
              <a:rPr lang="es-MX" sz="2800" dirty="0"/>
              <a:t>que son hermanos y </a:t>
            </a:r>
            <a:r>
              <a:rPr lang="es-MX" sz="2800" dirty="0" smtClean="0"/>
              <a:t>se encuentran </a:t>
            </a:r>
            <a:r>
              <a:rPr lang="es-MX" sz="2800" dirty="0"/>
              <a:t>luego del elemento </a:t>
            </a:r>
            <a:r>
              <a:rPr lang="es-MX" sz="2800" b="1" dirty="0"/>
              <a:t>&lt;p&gt; </a:t>
            </a:r>
            <a:r>
              <a:rPr lang="es-MX" sz="2800" dirty="0"/>
              <a:t>identificado con el valor </a:t>
            </a:r>
            <a:r>
              <a:rPr lang="es-MX" sz="2800" b="1" dirty="0"/>
              <a:t>mitexto2 </a:t>
            </a:r>
            <a:r>
              <a:rPr lang="es-MX" sz="2800" dirty="0"/>
              <a:t>en su </a:t>
            </a:r>
            <a:r>
              <a:rPr lang="es-MX" sz="2800" dirty="0" smtClean="0"/>
              <a:t>atributo </a:t>
            </a:r>
            <a:r>
              <a:rPr lang="es-MX" sz="2800" b="1" dirty="0" smtClean="0"/>
              <a:t>class</a:t>
            </a:r>
            <a:r>
              <a:rPr lang="es-MX" sz="2800" dirty="0"/>
              <a:t>.</a:t>
            </a:r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" t="9424" r="82486" b="81151"/>
          <a:stretch/>
        </p:blipFill>
        <p:spPr bwMode="auto">
          <a:xfrm>
            <a:off x="2627784" y="3717032"/>
            <a:ext cx="3600400" cy="142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75856" y="3861048"/>
            <a:ext cx="2016224" cy="432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 redondeado"/>
          <p:cNvSpPr/>
          <p:nvPr/>
        </p:nvSpPr>
        <p:spPr>
          <a:xfrm>
            <a:off x="5580112" y="3837175"/>
            <a:ext cx="288032" cy="432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Algo de Práctica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Primero veamos la plantilla HTML5 que ocuparemos.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Lo que verá será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" r="53036" b="-1587"/>
          <a:stretch/>
        </p:blipFill>
        <p:spPr bwMode="auto">
          <a:xfrm>
            <a:off x="1259632" y="0"/>
            <a:ext cx="6110514" cy="7082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8658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Comencemos con CSS3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Selector Universal</a:t>
            </a:r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" t="9722" r="81259" b="74206"/>
          <a:stretch/>
        </p:blipFill>
        <p:spPr bwMode="auto">
          <a:xfrm>
            <a:off x="539552" y="3075447"/>
            <a:ext cx="3707904" cy="2258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5292080" y="3225950"/>
            <a:ext cx="3240360" cy="1656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endParaRPr lang="es-MX" dirty="0"/>
          </a:p>
        </p:txBody>
      </p:sp>
      <p:sp>
        <p:nvSpPr>
          <p:cNvPr id="7" name="6 Rectángulo redondeado"/>
          <p:cNvSpPr/>
          <p:nvPr/>
        </p:nvSpPr>
        <p:spPr>
          <a:xfrm>
            <a:off x="5544108" y="3477978"/>
            <a:ext cx="2736304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endParaRPr lang="es-MX" dirty="0"/>
          </a:p>
        </p:txBody>
      </p:sp>
      <p:cxnSp>
        <p:nvCxnSpPr>
          <p:cNvPr id="8" name="7 Conector recto de flecha"/>
          <p:cNvCxnSpPr>
            <a:stCxn id="5" idx="0"/>
          </p:cNvCxnSpPr>
          <p:nvPr/>
        </p:nvCxnSpPr>
        <p:spPr>
          <a:xfrm>
            <a:off x="6912260" y="3225950"/>
            <a:ext cx="0" cy="2520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9 Conector recto de flecha"/>
          <p:cNvCxnSpPr/>
          <p:nvPr/>
        </p:nvCxnSpPr>
        <p:spPr>
          <a:xfrm>
            <a:off x="6912260" y="4630106"/>
            <a:ext cx="0" cy="2520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10 Conector recto de flecha"/>
          <p:cNvCxnSpPr>
            <a:stCxn id="5" idx="1"/>
            <a:endCxn id="7" idx="1"/>
          </p:cNvCxnSpPr>
          <p:nvPr/>
        </p:nvCxnSpPr>
        <p:spPr>
          <a:xfrm>
            <a:off x="5292080" y="4054042"/>
            <a:ext cx="25202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>
            <a:off x="8280412" y="4034848"/>
            <a:ext cx="25202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/>
          <p:nvPr/>
        </p:nvCxnSpPr>
        <p:spPr>
          <a:xfrm>
            <a:off x="5975648" y="2924944"/>
            <a:ext cx="0" cy="3010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/>
          <p:nvPr/>
        </p:nvCxnSpPr>
        <p:spPr>
          <a:xfrm>
            <a:off x="5975648" y="4882135"/>
            <a:ext cx="0" cy="3010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/>
          <p:nvPr/>
        </p:nvCxnSpPr>
        <p:spPr>
          <a:xfrm>
            <a:off x="6280448" y="3229744"/>
            <a:ext cx="0" cy="3010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/>
          <p:nvPr/>
        </p:nvCxnSpPr>
        <p:spPr>
          <a:xfrm>
            <a:off x="7812360" y="2869264"/>
            <a:ext cx="0" cy="3010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 de flecha"/>
          <p:cNvCxnSpPr/>
          <p:nvPr/>
        </p:nvCxnSpPr>
        <p:spPr>
          <a:xfrm>
            <a:off x="7956376" y="4882134"/>
            <a:ext cx="0" cy="3010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 de flecha"/>
          <p:cNvCxnSpPr/>
          <p:nvPr/>
        </p:nvCxnSpPr>
        <p:spPr>
          <a:xfrm>
            <a:off x="5004048" y="3645024"/>
            <a:ext cx="28803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 de flecha"/>
          <p:cNvCxnSpPr/>
          <p:nvPr/>
        </p:nvCxnSpPr>
        <p:spPr>
          <a:xfrm>
            <a:off x="8532440" y="3604739"/>
            <a:ext cx="28803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 de flecha"/>
          <p:cNvCxnSpPr/>
          <p:nvPr/>
        </p:nvCxnSpPr>
        <p:spPr>
          <a:xfrm>
            <a:off x="5004048" y="4365104"/>
            <a:ext cx="28803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 de flecha"/>
          <p:cNvCxnSpPr/>
          <p:nvPr/>
        </p:nvCxnSpPr>
        <p:spPr>
          <a:xfrm>
            <a:off x="8532440" y="4365104"/>
            <a:ext cx="28803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55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Definición de elementos estructurales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Esto con la finalidad de que el navegador maneje todas las estructuras de igual manera.</a:t>
            </a:r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9848" r="48241" b="65873"/>
          <a:stretch/>
        </p:blipFill>
        <p:spPr bwMode="auto">
          <a:xfrm>
            <a:off x="796604" y="3212976"/>
            <a:ext cx="7928797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255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Estilos para las etiquetas H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" t="10038" r="48463" b="45436"/>
          <a:stretch/>
        </p:blipFill>
        <p:spPr bwMode="auto">
          <a:xfrm>
            <a:off x="683568" y="1772816"/>
            <a:ext cx="8276952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255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Diferentes estilos para las fuentes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s-MX" b="1" dirty="0" err="1" smtClean="0"/>
              <a:t>font-style</a:t>
            </a:r>
            <a:endParaRPr lang="es-MX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s-MX" b="1" dirty="0" err="1" smtClean="0"/>
              <a:t>font-variant</a:t>
            </a:r>
            <a:endParaRPr lang="es-MX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s-MX" b="1" dirty="0" err="1" smtClean="0"/>
              <a:t>font-weight</a:t>
            </a:r>
            <a:endParaRPr lang="es-MX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s-MX" b="1" dirty="0" err="1" smtClean="0"/>
              <a:t>font-size</a:t>
            </a:r>
            <a:endParaRPr lang="es-MX" b="1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es-MX" b="1" dirty="0" err="1" smtClean="0"/>
              <a:t>font-family</a:t>
            </a:r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55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También estudiaremos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4800" b="1" dirty="0" smtClean="0">
                <a:solidFill>
                  <a:srgbClr val="92D050"/>
                </a:solidFill>
                <a:latin typeface="3Dumb" pitchFamily="2" charset="0"/>
                <a:ea typeface="3Dumb" pitchFamily="2" charset="0"/>
              </a:rPr>
              <a:t>Id</a:t>
            </a:r>
          </a:p>
          <a:p>
            <a:pPr marL="0" indent="0" algn="ctr">
              <a:buNone/>
            </a:pPr>
            <a:endParaRPr lang="es-MX" sz="4800" b="1" dirty="0" smtClean="0">
              <a:latin typeface="3Dumb" pitchFamily="2" charset="0"/>
              <a:ea typeface="3Dumb" pitchFamily="2" charset="0"/>
            </a:endParaRPr>
          </a:p>
          <a:p>
            <a:pPr marL="0" indent="0" algn="ctr">
              <a:buNone/>
            </a:pPr>
            <a:r>
              <a:rPr lang="es-MX" sz="4800" b="1" dirty="0" smtClean="0">
                <a:solidFill>
                  <a:srgbClr val="00B0F0"/>
                </a:solidFill>
                <a:latin typeface="3Dumb" pitchFamily="2" charset="0"/>
                <a:ea typeface="3Dumb" pitchFamily="2" charset="0"/>
              </a:rPr>
              <a:t>Clases </a:t>
            </a:r>
          </a:p>
          <a:p>
            <a:pPr marL="0" indent="0" algn="ctr">
              <a:buNone/>
            </a:pPr>
            <a:endParaRPr lang="es-MX" sz="4800" b="1" dirty="0" smtClean="0">
              <a:latin typeface="3Dumb" pitchFamily="2" charset="0"/>
              <a:ea typeface="3Dumb" pitchFamily="2" charset="0"/>
            </a:endParaRPr>
          </a:p>
          <a:p>
            <a:pPr marL="0" indent="0" algn="ctr">
              <a:buNone/>
            </a:pPr>
            <a:r>
              <a:rPr lang="es-MX" sz="4800" b="1" dirty="0" err="1" smtClean="0">
                <a:solidFill>
                  <a:srgbClr val="FF0000"/>
                </a:solidFill>
                <a:latin typeface="3Dumb" pitchFamily="2" charset="0"/>
                <a:ea typeface="3Dumb" pitchFamily="2" charset="0"/>
              </a:rPr>
              <a:t>Pseudo</a:t>
            </a:r>
            <a:r>
              <a:rPr lang="es-MX" sz="4800" b="1" dirty="0" smtClean="0">
                <a:solidFill>
                  <a:srgbClr val="FF0000"/>
                </a:solidFill>
                <a:latin typeface="3Dumb" pitchFamily="2" charset="0"/>
                <a:ea typeface="3Dumb" pitchFamily="2" charset="0"/>
              </a:rPr>
              <a:t>-clases</a:t>
            </a:r>
            <a:endParaRPr lang="es-MX" sz="4800" b="1" dirty="0">
              <a:solidFill>
                <a:srgbClr val="FF0000"/>
              </a:solidFill>
              <a:latin typeface="3Dumb" pitchFamily="2" charset="0"/>
              <a:ea typeface="3Dumb" pitchFamily="2" charset="0"/>
            </a:endParaRPr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78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El cuerpo &lt;body&gt;</a:t>
            </a:r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" t="53417" r="68759" b="33727"/>
          <a:stretch/>
        </p:blipFill>
        <p:spPr bwMode="auto">
          <a:xfrm>
            <a:off x="1691680" y="2509200"/>
            <a:ext cx="6480720" cy="1711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Sigamos con: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" t="17424" r="70773" b="68254"/>
          <a:stretch/>
        </p:blipFill>
        <p:spPr bwMode="auto">
          <a:xfrm>
            <a:off x="1763688" y="1556791"/>
            <a:ext cx="6192688" cy="1980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38691" r="76016" b="46627"/>
          <a:stretch/>
        </p:blipFill>
        <p:spPr bwMode="auto">
          <a:xfrm>
            <a:off x="2595228" y="3904342"/>
            <a:ext cx="4529608" cy="2190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Comentarios</a:t>
            </a:r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" t="28928" r="43976" b="53930"/>
          <a:stretch/>
        </p:blipFill>
        <p:spPr bwMode="auto">
          <a:xfrm>
            <a:off x="827584" y="3211860"/>
            <a:ext cx="8181914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1943100" cy="1943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Continuemos con los elementos estructurales…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t="19642" r="46901" b="43453"/>
          <a:stretch/>
        </p:blipFill>
        <p:spPr bwMode="auto">
          <a:xfrm>
            <a:off x="539552" y="1571391"/>
            <a:ext cx="8424936" cy="426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Flecha curvada hacia la derecha"/>
          <p:cNvSpPr/>
          <p:nvPr/>
        </p:nvSpPr>
        <p:spPr>
          <a:xfrm rot="19093998">
            <a:off x="53752" y="1884565"/>
            <a:ext cx="971600" cy="98417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Header</a:t>
            </a:r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" t="45660" r="72335" b="38889"/>
          <a:stretch/>
        </p:blipFill>
        <p:spPr bwMode="auto">
          <a:xfrm>
            <a:off x="1979712" y="3501008"/>
            <a:ext cx="5256584" cy="19492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344" y="1750796"/>
            <a:ext cx="1943100" cy="1943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Lo que veremos será: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0"/>
          <a:stretch/>
        </p:blipFill>
        <p:spPr bwMode="auto">
          <a:xfrm>
            <a:off x="25513" y="1496291"/>
            <a:ext cx="9243775" cy="4722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>
            <a:hlinkClick r:id="rId3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3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95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Nav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" t="35299" r="65642" b="36508"/>
          <a:stretch/>
        </p:blipFill>
        <p:spPr bwMode="auto">
          <a:xfrm>
            <a:off x="1422400" y="2743201"/>
            <a:ext cx="6925005" cy="36053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200" y="991724"/>
            <a:ext cx="1943100" cy="1943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569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Lo que veremos será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" t="9325" r="54487" b="46825"/>
          <a:stretch/>
        </p:blipFill>
        <p:spPr bwMode="auto">
          <a:xfrm>
            <a:off x="467544" y="1651961"/>
            <a:ext cx="7416824" cy="4478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>
            <a:hlinkClick r:id="rId3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3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" t="35299" r="65642" b="36508"/>
          <a:stretch/>
        </p:blipFill>
        <p:spPr bwMode="auto">
          <a:xfrm>
            <a:off x="4032910" y="3068960"/>
            <a:ext cx="5143557" cy="26778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08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Como está funcionando el </a:t>
            </a:r>
            <a:r>
              <a:rPr lang="es-MX" dirty="0" err="1" smtClean="0"/>
              <a:t>padding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4695" y="2070511"/>
            <a:ext cx="9144000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Rectángulo redondeado"/>
          <p:cNvSpPr/>
          <p:nvPr/>
        </p:nvSpPr>
        <p:spPr>
          <a:xfrm>
            <a:off x="256215" y="2430551"/>
            <a:ext cx="2736304" cy="6480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&lt;li&gt;&lt;/li&gt;</a:t>
            </a:r>
            <a:endParaRPr lang="es-MX" dirty="0"/>
          </a:p>
        </p:txBody>
      </p:sp>
      <p:sp>
        <p:nvSpPr>
          <p:cNvPr id="7" name="6 Rectángulo redondeado"/>
          <p:cNvSpPr/>
          <p:nvPr/>
        </p:nvSpPr>
        <p:spPr>
          <a:xfrm>
            <a:off x="6196367" y="2429094"/>
            <a:ext cx="2736304" cy="6480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&lt;li&gt;&lt;/li&gt;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3244039" y="2404210"/>
            <a:ext cx="2736304" cy="6480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&lt;li&gt;&lt;/li&gt;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" t="34394" r="65642" b="36508"/>
          <a:stretch/>
        </p:blipFill>
        <p:spPr bwMode="auto">
          <a:xfrm>
            <a:off x="2040412" y="3438664"/>
            <a:ext cx="5143557" cy="27639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6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Section</a:t>
            </a:r>
            <a:r>
              <a:rPr lang="es-MX" dirty="0"/>
              <a:t> </a:t>
            </a:r>
            <a:r>
              <a:rPr lang="es-MX" dirty="0" smtClean="0"/>
              <a:t>y </a:t>
            </a:r>
            <a:r>
              <a:rPr lang="es-MX" dirty="0" err="1" smtClean="0"/>
              <a:t>Aside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0" t="16667" r="52367" b="56151"/>
          <a:stretch/>
        </p:blipFill>
        <p:spPr bwMode="auto">
          <a:xfrm>
            <a:off x="971599" y="2060848"/>
            <a:ext cx="7366893" cy="3456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818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Definición Básica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b="1" dirty="0"/>
              <a:t>Conceptos básicos: </a:t>
            </a:r>
            <a:r>
              <a:rPr lang="es-MX" dirty="0"/>
              <a:t>CSS es un lenguaje que trabaja junto con HTML para </a:t>
            </a:r>
            <a:r>
              <a:rPr lang="es-MX" dirty="0" smtClean="0"/>
              <a:t>proveer estilos </a:t>
            </a:r>
            <a:r>
              <a:rPr lang="es-MX" dirty="0"/>
              <a:t>visuales a los elementos del documento, como tamaño, color, </a:t>
            </a:r>
            <a:r>
              <a:rPr lang="es-MX" dirty="0" smtClean="0"/>
              <a:t>fondo, bordes</a:t>
            </a:r>
            <a:r>
              <a:rPr lang="es-MX" dirty="0"/>
              <a:t>, etc</a:t>
            </a:r>
            <a:r>
              <a:rPr lang="es-MX" dirty="0" smtClean="0"/>
              <a:t>…</a:t>
            </a:r>
          </a:p>
          <a:p>
            <a:endParaRPr lang="es-MX" dirty="0"/>
          </a:p>
          <a:p>
            <a:endParaRPr lang="es-MX" dirty="0"/>
          </a:p>
          <a:p>
            <a:r>
              <a:rPr lang="es-MX" b="1" dirty="0" smtClean="0"/>
              <a:t>Importante (qué es esto?)</a:t>
            </a:r>
          </a:p>
          <a:p>
            <a:pPr marL="457200" lvl="1" indent="0">
              <a:buNone/>
            </a:pPr>
            <a:r>
              <a:rPr lang="es-MX" b="1" dirty="0" smtClean="0"/>
              <a:t>–</a:t>
            </a:r>
            <a:r>
              <a:rPr lang="es-MX" b="1" dirty="0" err="1" smtClean="0"/>
              <a:t>moz</a:t>
            </a:r>
            <a:r>
              <a:rPr lang="es-MX" b="1" dirty="0" smtClean="0"/>
              <a:t>- </a:t>
            </a:r>
            <a:r>
              <a:rPr lang="es-MX" dirty="0"/>
              <a:t>o </a:t>
            </a:r>
            <a:r>
              <a:rPr lang="es-MX" b="1" dirty="0" smtClean="0"/>
              <a:t>–</a:t>
            </a:r>
            <a:r>
              <a:rPr lang="es-MX" b="1" dirty="0" err="1" smtClean="0"/>
              <a:t>webkit</a:t>
            </a:r>
            <a:endParaRPr lang="es-MX" b="1" dirty="0" smtClean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Los estilos</a:t>
            </a:r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2" t="32540" r="75570" b="32341"/>
          <a:stretch/>
        </p:blipFill>
        <p:spPr bwMode="auto">
          <a:xfrm>
            <a:off x="323528" y="2204864"/>
            <a:ext cx="3206660" cy="3419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854833" y="2078234"/>
            <a:ext cx="5148064" cy="367240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Rectángulo"/>
          <p:cNvSpPr/>
          <p:nvPr/>
        </p:nvSpPr>
        <p:spPr>
          <a:xfrm>
            <a:off x="4340633" y="2348880"/>
            <a:ext cx="4176464" cy="43204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 smtClean="0"/>
              <a:t>header</a:t>
            </a:r>
            <a:endParaRPr lang="es-MX" dirty="0"/>
          </a:p>
        </p:txBody>
      </p:sp>
      <p:sp>
        <p:nvSpPr>
          <p:cNvPr id="8" name="7 Rectángulo"/>
          <p:cNvSpPr/>
          <p:nvPr/>
        </p:nvSpPr>
        <p:spPr>
          <a:xfrm>
            <a:off x="4340633" y="2780928"/>
            <a:ext cx="4176464" cy="4320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 smtClean="0"/>
              <a:t>nav</a:t>
            </a:r>
            <a:endParaRPr lang="es-MX" dirty="0"/>
          </a:p>
        </p:txBody>
      </p:sp>
      <p:sp>
        <p:nvSpPr>
          <p:cNvPr id="9" name="8 Rectángulo"/>
          <p:cNvSpPr/>
          <p:nvPr/>
        </p:nvSpPr>
        <p:spPr>
          <a:xfrm>
            <a:off x="4484293" y="3278410"/>
            <a:ext cx="2448628" cy="54906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 smtClean="0"/>
              <a:t>section</a:t>
            </a:r>
            <a:endParaRPr lang="es-MX" dirty="0"/>
          </a:p>
        </p:txBody>
      </p:sp>
      <p:sp>
        <p:nvSpPr>
          <p:cNvPr id="10" name="9 Rectángulo"/>
          <p:cNvSpPr/>
          <p:nvPr/>
        </p:nvSpPr>
        <p:spPr>
          <a:xfrm>
            <a:off x="4502014" y="4077426"/>
            <a:ext cx="1368152" cy="7158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 smtClean="0"/>
              <a:t>aside</a:t>
            </a:r>
            <a:endParaRPr lang="es-MX" dirty="0"/>
          </a:p>
        </p:txBody>
      </p:sp>
      <p:sp>
        <p:nvSpPr>
          <p:cNvPr id="11" name="10 Rectángulo"/>
          <p:cNvSpPr/>
          <p:nvPr/>
        </p:nvSpPr>
        <p:spPr>
          <a:xfrm>
            <a:off x="4340633" y="4941168"/>
            <a:ext cx="4176464" cy="43204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 smtClean="0"/>
              <a:t>Footer</a:t>
            </a:r>
            <a:r>
              <a:rPr lang="es-MX" dirty="0" smtClean="0"/>
              <a:t> (aun sin estilos)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4818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02569 L 0.10521 0.08657 C 0.12708 0.10046 0.15451 0.10162 0.17847 0.08889 C 0.20555 0.07315 0.22465 0.0493 0.23368 0.01852 L 0.27864 -0.11968 " pathEditMode="relative" rAng="-1292385" ptsTypes="FffFF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16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Footer</a:t>
            </a:r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t="29234" r="69959" b="50869"/>
          <a:stretch/>
        </p:blipFill>
        <p:spPr bwMode="auto">
          <a:xfrm>
            <a:off x="323528" y="3353296"/>
            <a:ext cx="4365502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Flecha doblada hacia arriba"/>
          <p:cNvSpPr/>
          <p:nvPr/>
        </p:nvSpPr>
        <p:spPr>
          <a:xfrm>
            <a:off x="2513443" y="3209280"/>
            <a:ext cx="900100" cy="720080"/>
          </a:xfrm>
          <a:prstGeom prst="bentUpArrow">
            <a:avLst>
              <a:gd name="adj1" fmla="val 1538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1412694" y="2539966"/>
            <a:ext cx="3446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/>
              <a:t>R</a:t>
            </a:r>
            <a:r>
              <a:rPr lang="es-MX" dirty="0" smtClean="0"/>
              <a:t>estaura </a:t>
            </a:r>
            <a:r>
              <a:rPr lang="es-MX" dirty="0"/>
              <a:t>el </a:t>
            </a:r>
            <a:r>
              <a:rPr lang="es-MX" dirty="0" smtClean="0"/>
              <a:t>flujo normal del  </a:t>
            </a:r>
          </a:p>
          <a:p>
            <a:pPr algn="ctr"/>
            <a:r>
              <a:rPr lang="es-MX" dirty="0" smtClean="0"/>
              <a:t>documento </a:t>
            </a:r>
            <a:r>
              <a:rPr lang="es-MX" dirty="0"/>
              <a:t>con la </a:t>
            </a:r>
            <a:r>
              <a:rPr lang="es-MX" dirty="0" smtClean="0"/>
              <a:t>propiedad </a:t>
            </a:r>
            <a:r>
              <a:rPr lang="es-MX" b="1" dirty="0" err="1" smtClean="0"/>
              <a:t>clear</a:t>
            </a:r>
            <a:r>
              <a:rPr lang="es-MX" b="1" dirty="0" smtClean="0"/>
              <a:t>.</a:t>
            </a:r>
            <a:endParaRPr lang="es-MX" b="1" dirty="0"/>
          </a:p>
        </p:txBody>
      </p:sp>
      <p:sp>
        <p:nvSpPr>
          <p:cNvPr id="8" name="7 Rectángulo redondeado"/>
          <p:cNvSpPr/>
          <p:nvPr/>
        </p:nvSpPr>
        <p:spPr>
          <a:xfrm>
            <a:off x="4724822" y="2845776"/>
            <a:ext cx="4821623" cy="343899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Rectángulo"/>
          <p:cNvSpPr/>
          <p:nvPr/>
        </p:nvSpPr>
        <p:spPr>
          <a:xfrm>
            <a:off x="5210622" y="3116422"/>
            <a:ext cx="3911633" cy="4045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 smtClean="0"/>
              <a:t>header</a:t>
            </a:r>
            <a:endParaRPr lang="es-MX" dirty="0"/>
          </a:p>
        </p:txBody>
      </p:sp>
      <p:sp>
        <p:nvSpPr>
          <p:cNvPr id="10" name="9 Rectángulo"/>
          <p:cNvSpPr/>
          <p:nvPr/>
        </p:nvSpPr>
        <p:spPr>
          <a:xfrm>
            <a:off x="5210622" y="3548470"/>
            <a:ext cx="3911633" cy="40458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 smtClean="0"/>
              <a:t>nav</a:t>
            </a:r>
            <a:endParaRPr lang="es-MX" dirty="0"/>
          </a:p>
        </p:txBody>
      </p:sp>
      <p:sp>
        <p:nvSpPr>
          <p:cNvPr id="11" name="10 Rectángulo"/>
          <p:cNvSpPr/>
          <p:nvPr/>
        </p:nvSpPr>
        <p:spPr>
          <a:xfrm>
            <a:off x="5354283" y="4045952"/>
            <a:ext cx="1521974" cy="5141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 smtClean="0"/>
              <a:t>section</a:t>
            </a:r>
            <a:endParaRPr lang="es-MX" dirty="0"/>
          </a:p>
        </p:txBody>
      </p:sp>
      <p:sp>
        <p:nvSpPr>
          <p:cNvPr id="12" name="11 Rectángulo"/>
          <p:cNvSpPr/>
          <p:nvPr/>
        </p:nvSpPr>
        <p:spPr>
          <a:xfrm>
            <a:off x="6919125" y="4045952"/>
            <a:ext cx="821227" cy="5141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 smtClean="0"/>
              <a:t>aside</a:t>
            </a:r>
            <a:endParaRPr lang="es-MX" dirty="0"/>
          </a:p>
        </p:txBody>
      </p:sp>
      <p:sp>
        <p:nvSpPr>
          <p:cNvPr id="13" name="12 Rectángulo"/>
          <p:cNvSpPr/>
          <p:nvPr/>
        </p:nvSpPr>
        <p:spPr>
          <a:xfrm>
            <a:off x="6930008" y="4725144"/>
            <a:ext cx="1259632" cy="5141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 smtClean="0"/>
              <a:t>Footer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4818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Al aplicar </a:t>
            </a:r>
            <a:r>
              <a:rPr lang="es-MX" b="1" dirty="0" err="1" smtClean="0"/>
              <a:t>clear</a:t>
            </a:r>
            <a:endParaRPr lang="es-MX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855365"/>
            <a:ext cx="3712038" cy="4525963"/>
          </a:xfrm>
        </p:spPr>
        <p:txBody>
          <a:bodyPr>
            <a:noAutofit/>
          </a:bodyPr>
          <a:lstStyle/>
          <a:p>
            <a:pPr algn="just"/>
            <a:r>
              <a:rPr lang="es-MX" sz="2400" dirty="0"/>
              <a:t>La propiedad </a:t>
            </a:r>
            <a:r>
              <a:rPr lang="es-MX" sz="2400" b="1" dirty="0" err="1" smtClean="0"/>
              <a:t>clear</a:t>
            </a:r>
            <a:r>
              <a:rPr lang="es-MX" sz="2400" b="1" dirty="0" smtClean="0"/>
              <a:t>, </a:t>
            </a:r>
            <a:r>
              <a:rPr lang="es-MX" sz="2400" dirty="0"/>
              <a:t>también empuja los elementos verticalmente, haciendo que </a:t>
            </a:r>
            <a:r>
              <a:rPr lang="es-MX" sz="2400" dirty="0" smtClean="0"/>
              <a:t>las cajas </a:t>
            </a:r>
            <a:r>
              <a:rPr lang="es-MX" sz="2400" dirty="0"/>
              <a:t>flotantes ocupen un área real en la pantalla. Sin esta propiedad, el </a:t>
            </a:r>
            <a:r>
              <a:rPr lang="es-MX" sz="2400" dirty="0" smtClean="0"/>
              <a:t>navegador presenta </a:t>
            </a:r>
            <a:r>
              <a:rPr lang="es-MX" sz="2400" dirty="0"/>
              <a:t>el documento en pantalla como si los elementos flotantes no existieran y </a:t>
            </a:r>
            <a:r>
              <a:rPr lang="es-MX" sz="2400" dirty="0" smtClean="0"/>
              <a:t>las cajas </a:t>
            </a:r>
            <a:r>
              <a:rPr lang="es-MX" sz="2400" dirty="0"/>
              <a:t>se superponen.</a:t>
            </a:r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sp>
        <p:nvSpPr>
          <p:cNvPr id="5" name="4 Rectángulo redondeado"/>
          <p:cNvSpPr/>
          <p:nvPr/>
        </p:nvSpPr>
        <p:spPr>
          <a:xfrm>
            <a:off x="3891550" y="2132856"/>
            <a:ext cx="5148064" cy="367240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Rectángulo"/>
          <p:cNvSpPr/>
          <p:nvPr/>
        </p:nvSpPr>
        <p:spPr>
          <a:xfrm>
            <a:off x="4377350" y="2403502"/>
            <a:ext cx="4176464" cy="43204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 smtClean="0"/>
              <a:t>header</a:t>
            </a:r>
            <a:endParaRPr lang="es-MX" dirty="0"/>
          </a:p>
        </p:txBody>
      </p:sp>
      <p:sp>
        <p:nvSpPr>
          <p:cNvPr id="7" name="6 Rectángulo"/>
          <p:cNvSpPr/>
          <p:nvPr/>
        </p:nvSpPr>
        <p:spPr>
          <a:xfrm>
            <a:off x="4377350" y="2835550"/>
            <a:ext cx="4176464" cy="4320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 smtClean="0"/>
              <a:t>nav</a:t>
            </a:r>
            <a:endParaRPr lang="es-MX" dirty="0"/>
          </a:p>
        </p:txBody>
      </p:sp>
      <p:sp>
        <p:nvSpPr>
          <p:cNvPr id="8" name="7 Rectángulo"/>
          <p:cNvSpPr/>
          <p:nvPr/>
        </p:nvSpPr>
        <p:spPr>
          <a:xfrm>
            <a:off x="4521010" y="3333032"/>
            <a:ext cx="2448628" cy="15361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 smtClean="0"/>
              <a:t>section</a:t>
            </a:r>
            <a:endParaRPr lang="es-MX" dirty="0"/>
          </a:p>
        </p:txBody>
      </p:sp>
      <p:sp>
        <p:nvSpPr>
          <p:cNvPr id="9" name="8 Rectángulo"/>
          <p:cNvSpPr/>
          <p:nvPr/>
        </p:nvSpPr>
        <p:spPr>
          <a:xfrm>
            <a:off x="7164493" y="3333032"/>
            <a:ext cx="1368152" cy="153612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 smtClean="0"/>
              <a:t>aside</a:t>
            </a:r>
            <a:endParaRPr lang="es-MX" dirty="0"/>
          </a:p>
        </p:txBody>
      </p:sp>
      <p:sp>
        <p:nvSpPr>
          <p:cNvPr id="10" name="9 Rectángulo"/>
          <p:cNvSpPr/>
          <p:nvPr/>
        </p:nvSpPr>
        <p:spPr>
          <a:xfrm>
            <a:off x="4377350" y="4995790"/>
            <a:ext cx="4176464" cy="43204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 smtClean="0"/>
              <a:t>Footer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4818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Sin la propiedad </a:t>
            </a:r>
            <a:r>
              <a:rPr lang="es-MX" b="1" dirty="0" err="1" smtClean="0"/>
              <a:t>clear</a:t>
            </a:r>
            <a:endParaRPr lang="es-MX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9524" r="3953" b="24008"/>
          <a:stretch/>
        </p:blipFill>
        <p:spPr bwMode="auto">
          <a:xfrm>
            <a:off x="2200" y="1844824"/>
            <a:ext cx="9141799" cy="374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>
            <a:hlinkClick r:id="rId3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3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10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 la propiedad Clear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" t="9721" r="4510" b="18850"/>
          <a:stretch/>
        </p:blipFill>
        <p:spPr bwMode="auto">
          <a:xfrm>
            <a:off x="9872" y="1916832"/>
            <a:ext cx="9144000" cy="4058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>
            <a:hlinkClick r:id="rId3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3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Algunos otros estilos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5" t="25595" r="63634" b="25794"/>
          <a:stretch/>
        </p:blipFill>
        <p:spPr bwMode="auto">
          <a:xfrm>
            <a:off x="1979712" y="1611110"/>
            <a:ext cx="5256584" cy="4752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100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Resultado Final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9128" r="5292" b="9190"/>
          <a:stretch/>
        </p:blipFill>
        <p:spPr bwMode="auto">
          <a:xfrm>
            <a:off x="0" y="1556792"/>
            <a:ext cx="9161837" cy="4627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28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Muchas Gracias</a:t>
            </a:r>
            <a:endParaRPr lang="es-MX" dirty="0"/>
          </a:p>
        </p:txBody>
      </p:sp>
      <p:pic>
        <p:nvPicPr>
          <p:cNvPr id="1027" name="Picture 3" descr="C:\Users\HRVC\Desktop\Plantillas Web\Plantillas Blogger\Plantillas Web y Blogs\paginaWebSeis\html\img\social-icons\circular\linkedin_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216" y="4814465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RVC\Desktop\Plantillas Web\Plantillas Blogger\Plantillas Web y Blogs\paginaWebSeis\html\img\social-icons\circular\twitter_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954403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HRVC\Desktop\Plantillas Web\Plantillas Blogger\Plantillas Web y Blogs\paginaWebSeis\html\img\social-icons\circular\youtube_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145718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HRVC\Desktop\Plantillas Web\Plantillas Blogger\Plantillas Web y Blogs\paginaWebSeis\html\img\social-icons\circular\facebook_3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4888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051720" y="2420888"/>
            <a:ext cx="349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hlinkClick r:id="rId6"/>
              </a:rPr>
              <a:t>http://www.facebook.com/scriptbc</a:t>
            </a:r>
            <a:endParaRPr lang="es-MX" dirty="0"/>
          </a:p>
        </p:txBody>
      </p:sp>
      <p:sp>
        <p:nvSpPr>
          <p:cNvPr id="5" name="4 CuadroTexto"/>
          <p:cNvSpPr txBox="1"/>
          <p:nvPr/>
        </p:nvSpPr>
        <p:spPr>
          <a:xfrm>
            <a:off x="2699792" y="3201872"/>
            <a:ext cx="341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hlinkClick r:id="rId7"/>
              </a:rPr>
              <a:t>http://www.youtube.com/scriptbc</a:t>
            </a:r>
            <a:endParaRPr lang="es-MX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347864" y="4021765"/>
            <a:ext cx="118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@</a:t>
            </a:r>
            <a:r>
              <a:rPr lang="es-MX" dirty="0" err="1" smtClean="0"/>
              <a:t>h_raulvc</a:t>
            </a:r>
            <a:endParaRPr lang="es-MX" dirty="0"/>
          </a:p>
        </p:txBody>
      </p:sp>
      <p:sp>
        <p:nvSpPr>
          <p:cNvPr id="6" name="5 CuadroTexto"/>
          <p:cNvSpPr txBox="1"/>
          <p:nvPr/>
        </p:nvSpPr>
        <p:spPr>
          <a:xfrm>
            <a:off x="4196288" y="4881827"/>
            <a:ext cx="407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hlinkClick r:id="rId8"/>
              </a:rPr>
              <a:t>http://www.linkedin.com/in/desarrollobc</a:t>
            </a:r>
            <a:endParaRPr lang="es-MX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556" y="5589240"/>
            <a:ext cx="597932" cy="5979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7 CuadroTexto"/>
          <p:cNvSpPr txBox="1"/>
          <p:nvPr/>
        </p:nvSpPr>
        <p:spPr>
          <a:xfrm>
            <a:off x="4788024" y="5703540"/>
            <a:ext cx="264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hlinkClick r:id="rId10"/>
              </a:rPr>
              <a:t>http://www.scriptbc.com/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8526218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260648"/>
            <a:ext cx="7772400" cy="1470025"/>
          </a:xfrm>
        </p:spPr>
        <p:txBody>
          <a:bodyPr/>
          <a:lstStyle/>
          <a:p>
            <a:r>
              <a:rPr lang="es-MX" dirty="0" smtClean="0"/>
              <a:t>Políticas de Uso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899592" y="1700808"/>
            <a:ext cx="7704856" cy="4680520"/>
          </a:xfrm>
        </p:spPr>
        <p:txBody>
          <a:bodyPr>
            <a:normAutofit fontScale="85000" lnSpcReduction="10000"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Recuerda que el uso de esta presentación es libre, siempre y cuando no olvides mencionar a la fuente principal </a:t>
            </a:r>
            <a:r>
              <a:rPr lang="es-MX" dirty="0" err="1">
                <a:solidFill>
                  <a:schemeClr val="tx1"/>
                </a:solidFill>
              </a:rPr>
              <a:t>ScriptBC</a:t>
            </a:r>
            <a:r>
              <a:rPr lang="es-MX" dirty="0">
                <a:solidFill>
                  <a:schemeClr val="tx1"/>
                </a:solidFill>
              </a:rPr>
              <a:t> y su </a:t>
            </a:r>
            <a:r>
              <a:rPr lang="es-MX" dirty="0" smtClean="0">
                <a:solidFill>
                  <a:schemeClr val="tx1"/>
                </a:solidFill>
              </a:rPr>
              <a:t> </a:t>
            </a:r>
            <a:r>
              <a:rPr lang="es-MX" b="1" dirty="0" smtClean="0">
                <a:solidFill>
                  <a:schemeClr val="tx1"/>
                </a:solidFill>
              </a:rPr>
              <a:t>Director</a:t>
            </a:r>
            <a:r>
              <a:rPr lang="es-MX" b="1" dirty="0">
                <a:solidFill>
                  <a:schemeClr val="tx1"/>
                </a:solidFill>
              </a:rPr>
              <a:t> Homero Raúl Vargas Cruz</a:t>
            </a:r>
            <a:r>
              <a:rPr lang="es-MX" dirty="0">
                <a:solidFill>
                  <a:schemeClr val="tx1"/>
                </a:solidFill>
              </a:rPr>
              <a:t>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Queda estrictamente </a:t>
            </a:r>
            <a:r>
              <a:rPr lang="es-MX" dirty="0" smtClean="0">
                <a:solidFill>
                  <a:schemeClr val="tx1"/>
                </a:solidFill>
              </a:rPr>
              <a:t>prohibido eliminar</a:t>
            </a:r>
            <a:r>
              <a:rPr lang="es-MX" dirty="0">
                <a:solidFill>
                  <a:schemeClr val="tx1"/>
                </a:solidFill>
              </a:rPr>
              <a:t> los vínculos de enlace a ScriptBC.com.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Si lo deseas puedes descargar y modificar  el contenido sin las alteraciones previamente establecidas.</a:t>
            </a:r>
          </a:p>
          <a:p>
            <a:r>
              <a:rPr lang="es-MX" dirty="0"/>
              <a:t>POR TU HONRADEZ, EL EQUIPO DE </a:t>
            </a:r>
            <a:r>
              <a:rPr lang="es-MX" dirty="0">
                <a:solidFill>
                  <a:srgbClr val="7030A0"/>
                </a:solidFill>
                <a:hlinkClick r:id="rId2"/>
              </a:rPr>
              <a:t>SCRIPT BC </a:t>
            </a:r>
            <a:r>
              <a:rPr lang="es-MX" dirty="0"/>
              <a:t>Y LA COMUNIDAD WEB TE AGRADECE.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94042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Estructura en Bloque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Cuando hablamos de estructura, nos referimos a la manera en la que un sitio web está dispuesto.</a:t>
            </a:r>
          </a:p>
          <a:p>
            <a:r>
              <a:rPr lang="es-MX" dirty="0" smtClean="0"/>
              <a:t>Cada navegador implementa una estructura por defecto.</a:t>
            </a:r>
          </a:p>
          <a:p>
            <a:pPr lvl="1"/>
            <a:r>
              <a:rPr lang="es-MX" b="1" dirty="0"/>
              <a:t>Elementos </a:t>
            </a:r>
            <a:r>
              <a:rPr lang="es-MX" b="1" i="1" dirty="0" smtClean="0"/>
              <a:t>block</a:t>
            </a:r>
          </a:p>
          <a:p>
            <a:pPr lvl="1"/>
            <a:r>
              <a:rPr lang="es-MX" b="1" dirty="0" smtClean="0"/>
              <a:t>Elementos </a:t>
            </a:r>
            <a:r>
              <a:rPr lang="es-MX" b="1" i="1" dirty="0" err="1" smtClean="0"/>
              <a:t>inline</a:t>
            </a:r>
            <a:r>
              <a:rPr lang="es-MX" b="1" i="1" dirty="0" smtClean="0"/>
              <a:t>-block</a:t>
            </a:r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Block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s-MX" b="1" i="1" dirty="0"/>
              <a:t>S</a:t>
            </a:r>
            <a:r>
              <a:rPr lang="es-MX" dirty="0" smtClean="0"/>
              <a:t>on posicionados uno sobre otro hacia abajo en la página. (por defecto en los navegadores)</a:t>
            </a:r>
          </a:p>
          <a:p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698313" y="2600285"/>
            <a:ext cx="7704856" cy="158417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Bloque 2</a:t>
            </a:r>
            <a:endParaRPr lang="es-MX" dirty="0"/>
          </a:p>
        </p:txBody>
      </p:sp>
      <p:sp>
        <p:nvSpPr>
          <p:cNvPr id="5" name="4 Rectángulo redondeado"/>
          <p:cNvSpPr/>
          <p:nvPr/>
        </p:nvSpPr>
        <p:spPr>
          <a:xfrm>
            <a:off x="678810" y="2600285"/>
            <a:ext cx="7704856" cy="158417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Bloque 1 (</a:t>
            </a:r>
            <a:r>
              <a:rPr lang="es-MX" dirty="0" err="1" smtClean="0"/>
              <a:t>header</a:t>
            </a:r>
            <a:r>
              <a:rPr lang="es-MX" dirty="0" smtClean="0"/>
              <a:t>, </a:t>
            </a:r>
            <a:r>
              <a:rPr lang="es-MX" dirty="0" err="1" smtClean="0"/>
              <a:t>nav</a:t>
            </a:r>
            <a:r>
              <a:rPr lang="es-MX" dirty="0" smtClean="0"/>
              <a:t>, div, </a:t>
            </a:r>
            <a:r>
              <a:rPr lang="es-MX" dirty="0" err="1" smtClean="0"/>
              <a:t>footer</a:t>
            </a:r>
            <a:r>
              <a:rPr lang="es-MX" dirty="0" smtClean="0"/>
              <a:t>, </a:t>
            </a:r>
            <a:r>
              <a:rPr lang="es-MX" dirty="0" err="1" smtClean="0"/>
              <a:t>etc</a:t>
            </a:r>
            <a:r>
              <a:rPr lang="es-MX" dirty="0" smtClean="0"/>
              <a:t> 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Inline</a:t>
            </a:r>
            <a:r>
              <a:rPr lang="es-MX" dirty="0" smtClean="0"/>
              <a:t>-block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s-MX" dirty="0"/>
              <a:t>S</a:t>
            </a:r>
            <a:r>
              <a:rPr lang="es-MX" dirty="0" smtClean="0"/>
              <a:t>on posicionados lado a lado, uno al lado del otro en la misma línea, sin ningún salto de línea a menos que ya no haya más espacio horizontal para ubicarlos. </a:t>
            </a:r>
          </a:p>
          <a:p>
            <a:endParaRPr lang="es-MX" dirty="0"/>
          </a:p>
        </p:txBody>
      </p:sp>
      <p:sp>
        <p:nvSpPr>
          <p:cNvPr id="4" name="3 CuadroTexto">
            <a:hlinkClick r:id="rId2"/>
          </p:cNvPr>
          <p:cNvSpPr txBox="1"/>
          <p:nvPr/>
        </p:nvSpPr>
        <p:spPr>
          <a:xfrm>
            <a:off x="5975648" y="63813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0000"/>
                </a:solidFill>
                <a:hlinkClick r:id="rId2"/>
              </a:rPr>
              <a:t>Visita ScriptBC.com</a:t>
            </a:r>
            <a:endParaRPr lang="es-MX" sz="2800" dirty="0">
              <a:solidFill>
                <a:srgbClr val="FF0000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2627784" y="3380153"/>
            <a:ext cx="3816424" cy="223224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Bloque 2</a:t>
            </a:r>
            <a:endParaRPr lang="es-MX" dirty="0"/>
          </a:p>
        </p:txBody>
      </p:sp>
      <p:sp>
        <p:nvSpPr>
          <p:cNvPr id="5" name="4 Rectángulo redondeado"/>
          <p:cNvSpPr/>
          <p:nvPr/>
        </p:nvSpPr>
        <p:spPr>
          <a:xfrm>
            <a:off x="2627784" y="3380153"/>
            <a:ext cx="3816424" cy="223224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Bloque 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686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44444E-6 L 0.20868 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44444E-6 L -0.20868 0.0018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3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4455</TotalTime>
  <Words>1515</Words>
  <Application>Microsoft Office PowerPoint</Application>
  <PresentationFormat>Presentación en pantalla (4:3)</PresentationFormat>
  <Paragraphs>349</Paragraphs>
  <Slides>68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69" baseType="lpstr">
      <vt:lpstr>Tema de Office</vt:lpstr>
      <vt:lpstr>Políticas de Uso</vt:lpstr>
      <vt:lpstr>CSS3 Básico</vt:lpstr>
      <vt:lpstr>HTML5 - CSS3 - JavaScript</vt:lpstr>
      <vt:lpstr>HTML5 y CSS3</vt:lpstr>
      <vt:lpstr>También estudiaremos</vt:lpstr>
      <vt:lpstr>Definición Básica</vt:lpstr>
      <vt:lpstr>Estructura en Bloque</vt:lpstr>
      <vt:lpstr>Block</vt:lpstr>
      <vt:lpstr>Inline-block</vt:lpstr>
      <vt:lpstr>Suponga el siguiente código</vt:lpstr>
      <vt:lpstr>Lo que veremos en el navegador será</vt:lpstr>
      <vt:lpstr>Modelo de caja</vt:lpstr>
      <vt:lpstr>PERO… antes de aplicar estilos</vt:lpstr>
      <vt:lpstr>Estilos en línea</vt:lpstr>
      <vt:lpstr>Estilos embebidos</vt:lpstr>
      <vt:lpstr>Archivos  Externos</vt:lpstr>
      <vt:lpstr>Presentación de PowerPoint</vt:lpstr>
      <vt:lpstr>Presentación de PowerPoint</vt:lpstr>
      <vt:lpstr>Veamos el siguiente script</vt:lpstr>
      <vt:lpstr>Referencias</vt:lpstr>
      <vt:lpstr>Selector Universal</vt:lpstr>
      <vt:lpstr>Referencia por etiqueta</vt:lpstr>
      <vt:lpstr>Referencia por id</vt:lpstr>
      <vt:lpstr>Referencia por id</vt:lpstr>
      <vt:lpstr>Referencia por id</vt:lpstr>
      <vt:lpstr>Notas para las referencias en id</vt:lpstr>
      <vt:lpstr>Referencias con el atributo class</vt:lpstr>
      <vt:lpstr>Referencias con el atributo class</vt:lpstr>
      <vt:lpstr>Un dato</vt:lpstr>
      <vt:lpstr>Referenciando por cualquier otro atributo</vt:lpstr>
      <vt:lpstr>Referencias locas</vt:lpstr>
      <vt:lpstr>Referenciando con pseudo clases</vt:lpstr>
      <vt:lpstr>Referenciando con pseudo clases</vt:lpstr>
      <vt:lpstr>Lo que veremos en el navegador será</vt:lpstr>
      <vt:lpstr>Si queremos hacer algo como esto:</vt:lpstr>
      <vt:lpstr>Odd - even</vt:lpstr>
      <vt:lpstr>Otras pseudo clases</vt:lpstr>
      <vt:lpstr>Otras pseudo clases</vt:lpstr>
      <vt:lpstr>Pseudo clase not()</vt:lpstr>
      <vt:lpstr>Nuevos selectores</vt:lpstr>
      <vt:lpstr>Pseudo-clase  &gt;</vt:lpstr>
      <vt:lpstr>Pseudo-clase  +</vt:lpstr>
      <vt:lpstr>Pseudo-clase  ~</vt:lpstr>
      <vt:lpstr>Algo de Práctica</vt:lpstr>
      <vt:lpstr>Lo que verá será</vt:lpstr>
      <vt:lpstr>Comencemos con CSS3</vt:lpstr>
      <vt:lpstr>Definición de elementos estructurales</vt:lpstr>
      <vt:lpstr>Estilos para las etiquetas H</vt:lpstr>
      <vt:lpstr>Diferentes estilos para las fuentes</vt:lpstr>
      <vt:lpstr>El cuerpo &lt;body&gt;</vt:lpstr>
      <vt:lpstr>Sigamos con:</vt:lpstr>
      <vt:lpstr>Comentarios</vt:lpstr>
      <vt:lpstr>Continuemos con los elementos estructurales…</vt:lpstr>
      <vt:lpstr>Header</vt:lpstr>
      <vt:lpstr>Lo que veremos será:</vt:lpstr>
      <vt:lpstr>Nav</vt:lpstr>
      <vt:lpstr>Lo que veremos será</vt:lpstr>
      <vt:lpstr>Como está funcionando el padding</vt:lpstr>
      <vt:lpstr>Section y Aside</vt:lpstr>
      <vt:lpstr>Los estilos</vt:lpstr>
      <vt:lpstr>Footer</vt:lpstr>
      <vt:lpstr>Al aplicar clear</vt:lpstr>
      <vt:lpstr>Sin la propiedad clear</vt:lpstr>
      <vt:lpstr>Con la propiedad Clear</vt:lpstr>
      <vt:lpstr>Algunos otros estilos</vt:lpstr>
      <vt:lpstr>Resultado Final</vt:lpstr>
      <vt:lpstr>Muchas Gracias</vt:lpstr>
      <vt:lpstr>Políticas de Uso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CSS3 Básico</dc:title>
  <dc:creator>HRVC</dc:creator>
  <cp:lastModifiedBy>HRVC</cp:lastModifiedBy>
  <cp:revision>62</cp:revision>
  <dcterms:created xsi:type="dcterms:W3CDTF">2013-11-26T23:52:41Z</dcterms:created>
  <dcterms:modified xsi:type="dcterms:W3CDTF">2013-12-11T13:15:09Z</dcterms:modified>
</cp:coreProperties>
</file>